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4"/>
  </p:notesMasterIdLst>
  <p:handoutMasterIdLst>
    <p:handoutMasterId r:id="rId25"/>
  </p:handoutMasterIdLst>
  <p:sldIdLst>
    <p:sldId id="259" r:id="rId3"/>
    <p:sldId id="1828" r:id="rId4"/>
    <p:sldId id="1829" r:id="rId5"/>
    <p:sldId id="1801" r:id="rId6"/>
    <p:sldId id="1804" r:id="rId7"/>
    <p:sldId id="1798" r:id="rId8"/>
    <p:sldId id="1834" r:id="rId9"/>
    <p:sldId id="1830" r:id="rId10"/>
    <p:sldId id="1802" r:id="rId11"/>
    <p:sldId id="1835" r:id="rId12"/>
    <p:sldId id="1837" r:id="rId13"/>
    <p:sldId id="1805" r:id="rId14"/>
    <p:sldId id="1807" r:id="rId15"/>
    <p:sldId id="1838" r:id="rId16"/>
    <p:sldId id="1762" r:id="rId17"/>
    <p:sldId id="1809" r:id="rId18"/>
    <p:sldId id="1827" r:id="rId19"/>
    <p:sldId id="1831" r:id="rId20"/>
    <p:sldId id="1812" r:id="rId21"/>
    <p:sldId id="1833" r:id="rId22"/>
    <p:sldId id="1796"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85DF41"/>
    <a:srgbClr val="92D050"/>
    <a:srgbClr val="173A5A"/>
    <a:srgbClr val="1F4E79"/>
    <a:srgbClr val="819BB3"/>
    <a:srgbClr val="41A40A"/>
    <a:srgbClr val="44546A"/>
    <a:srgbClr val="4949DE"/>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5" autoAdjust="0"/>
    <p:restoredTop sz="91688" autoAdjust="0"/>
  </p:normalViewPr>
  <p:slideViewPr>
    <p:cSldViewPr snapToGrid="0" showGuides="1">
      <p:cViewPr varScale="1">
        <p:scale>
          <a:sx n="81" d="100"/>
          <a:sy n="81" d="100"/>
        </p:scale>
        <p:origin x="411" y="6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2022/10/12</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题目需要修改，测试平台不要提，凝练出一个特色</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204179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时钟同步最终还是要服务于流量调度，所以通过实验室平台进行门控能力测试</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209828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时钟同步放下一页</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322676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再加一页</a:t>
            </a:r>
            <a:r>
              <a:rPr lang="en-US" altLang="zh-CN" dirty="0" smtClean="0"/>
              <a:t>5G</a:t>
            </a:r>
            <a:r>
              <a:rPr lang="zh-CN" altLang="en-US" dirty="0" smtClean="0"/>
              <a:t>和</a:t>
            </a:r>
            <a:r>
              <a:rPr lang="en-US" altLang="zh-CN" dirty="0" smtClean="0"/>
              <a:t>1588</a:t>
            </a:r>
            <a:r>
              <a:rPr lang="zh-CN" altLang="en-US" dirty="0" smtClean="0"/>
              <a:t>分别的问题，列表</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85904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同步机制放到融合里面</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43678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每个文献一行，再加大括号总结</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2006253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每个章节四个字，短语，描述清楚，架构设计，同步算法，测试验证</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951729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架构特点，考虑的需求，架构和其他的区别</a:t>
            </a:r>
            <a:endParaRPr lang="en-US" altLang="zh-CN" dirty="0" smtClean="0"/>
          </a:p>
          <a:p>
            <a:r>
              <a:rPr lang="zh-CN" altLang="en-US" dirty="0" smtClean="0"/>
              <a:t>现在设计对象的上层架构和下层架构</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215773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问题描述（目标）：做的方法，技术建模，参数设计，解决的程度</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236900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是一个</a:t>
            </a:r>
            <a:r>
              <a:rPr lang="en-US" altLang="zh-CN" dirty="0" smtClean="0"/>
              <a:t>trade off</a:t>
            </a:r>
            <a:r>
              <a:rPr lang="zh-CN" altLang="en-US" dirty="0" smtClean="0"/>
              <a:t>问题，但并不存在</a:t>
            </a:r>
            <a:r>
              <a:rPr lang="zh-CN" altLang="en-US" dirty="0" smtClean="0"/>
              <a:t>一个</a:t>
            </a:r>
            <a:r>
              <a:rPr lang="zh-CN" altLang="en-US" dirty="0" smtClean="0"/>
              <a:t>综合性能指标，需要使用者根据自身需求来判断两者优先级，默认是以时钟同步精度</a:t>
            </a:r>
            <a:r>
              <a:rPr lang="zh-CN" altLang="en-US" dirty="0" smtClean="0"/>
              <a:t>优先</a:t>
            </a:r>
            <a:endParaRPr lang="en-US" altLang="zh-CN" dirty="0" smtClean="0"/>
          </a:p>
          <a:p>
            <a:r>
              <a:rPr lang="zh-CN" altLang="en-US" dirty="0" smtClean="0"/>
              <a:t>三个部分分别对应内容。</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3325607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592712"/>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819DA83-4537-4C94-8561-526D07AB2EA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026" name="Picture 2">
            <a:extLst>
              <a:ext uri="{FF2B5EF4-FFF2-40B4-BE49-F238E27FC236}">
                <a16:creationId xmlns:a16="http://schemas.microsoft.com/office/drawing/2014/main" id="{D8551B10-269E-4F84-BB02-C5B2C12290FA}"/>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13" name="图片 12">
            <a:extLst>
              <a:ext uri="{FF2B5EF4-FFF2-40B4-BE49-F238E27FC236}">
                <a16:creationId xmlns:a16="http://schemas.microsoft.com/office/drawing/2014/main" id="{B5BFEC7A-93D6-4299-91A6-8BC68815F6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4" name="Picture 2">
            <a:extLst>
              <a:ext uri="{FF2B5EF4-FFF2-40B4-BE49-F238E27FC236}">
                <a16:creationId xmlns:a16="http://schemas.microsoft.com/office/drawing/2014/main" id="{F968BB23-5CDB-4FE3-873E-A5F6B80D5F61}"/>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0458665" cy="685800"/>
          </a:xfrm>
          <a:prstGeom prst="parallelogram">
            <a:avLst>
              <a:gd name="adj" fmla="val 43056"/>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5" cstate="print">
            <a:duotone>
              <a:schemeClr val="accent2">
                <a:shade val="45000"/>
                <a:satMod val="135000"/>
              </a:schemeClr>
              <a:prstClr val="white"/>
            </a:duotone>
          </a:blip>
          <a:srcRect r="1346"/>
          <a:stretch/>
        </p:blipFill>
        <p:spPr>
          <a:xfrm>
            <a:off x="516" y="6041797"/>
            <a:ext cx="12166903" cy="411617"/>
          </a:xfrm>
          <a:prstGeom prst="rect">
            <a:avLst/>
          </a:prstGeom>
        </p:spPr>
      </p:pic>
      <p:pic>
        <p:nvPicPr>
          <p:cNvPr id="14" name="图片 13">
            <a:extLst>
              <a:ext uri="{FF2B5EF4-FFF2-40B4-BE49-F238E27FC236}">
                <a16:creationId xmlns:a16="http://schemas.microsoft.com/office/drawing/2014/main" id="{0C49A484-7925-417E-AE5E-7B993B074E10}"/>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389599B-C132-448D-8DC2-C4B24EA12FA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8128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C5ED26D-773B-4BF1-92EE-94A0A98DAD0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1744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11" name="图片 10">
            <a:extLst>
              <a:ext uri="{FF2B5EF4-FFF2-40B4-BE49-F238E27FC236}">
                <a16:creationId xmlns:a16="http://schemas.microsoft.com/office/drawing/2014/main" id="{3015431C-F80D-4CF7-82E8-981B6002D0E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49772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pic>
        <p:nvPicPr>
          <p:cNvPr id="8" name="图片 7">
            <a:extLst>
              <a:ext uri="{FF2B5EF4-FFF2-40B4-BE49-F238E27FC236}">
                <a16:creationId xmlns:a16="http://schemas.microsoft.com/office/drawing/2014/main" id="{6E411729-2F6B-4D72-BE42-ED22607FB63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5" r:id="rId5"/>
    <p:sldLayoutId id="2147483657" r:id="rId6"/>
    <p:sldLayoutId id="2147483653" r:id="rId7"/>
    <p:sldLayoutId id="2147483658"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7.wmf"/><Relationship Id="rId3" Type="http://schemas.openxmlformats.org/officeDocument/2006/relationships/notesSlide" Target="../notesSlides/notesSlide8.xml"/><Relationship Id="rId7" Type="http://schemas.openxmlformats.org/officeDocument/2006/relationships/image" Target="../media/image24.wmf"/><Relationship Id="rId12" Type="http://schemas.openxmlformats.org/officeDocument/2006/relationships/oleObject" Target="../embeddings/oleObject5.bin"/><Relationship Id="rId17" Type="http://schemas.openxmlformats.org/officeDocument/2006/relationships/image" Target="../media/image29.wmf"/><Relationship Id="rId2" Type="http://schemas.openxmlformats.org/officeDocument/2006/relationships/slideLayout" Target="../slideLayouts/slideLayout3.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wmf"/><Relationship Id="rId1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733474" y="2152823"/>
            <a:ext cx="8725048" cy="1060855"/>
          </a:xfrm>
        </p:spPr>
        <p:txBody>
          <a:bodyPr/>
          <a:lstStyle/>
          <a:p>
            <a:r>
              <a:rPr lang="en-US" altLang="zh-CN" sz="3200" dirty="0" smtClean="0">
                <a:solidFill>
                  <a:srgbClr val="C00000"/>
                </a:solidFill>
                <a:latin typeface="微软雅黑" panose="020B0503020204020204" pitchFamily="34" charset="-122"/>
                <a:ea typeface="微软雅黑" panose="020B0503020204020204" pitchFamily="34" charset="-122"/>
              </a:rPr>
              <a:t>5G+TSN</a:t>
            </a:r>
            <a:r>
              <a:rPr lang="zh-CN" altLang="en-US" sz="3200" dirty="0" smtClean="0">
                <a:solidFill>
                  <a:srgbClr val="C00000"/>
                </a:solidFill>
                <a:latin typeface="微软雅黑" panose="020B0503020204020204" pitchFamily="34" charset="-122"/>
                <a:ea typeface="微软雅黑" panose="020B0503020204020204" pitchFamily="34" charset="-122"/>
              </a:rPr>
              <a:t>异构网络时钟同步</a:t>
            </a:r>
            <a:r>
              <a:rPr lang="zh-CN" altLang="en-US" sz="3200" dirty="0">
                <a:solidFill>
                  <a:srgbClr val="C00000"/>
                </a:solidFill>
                <a:latin typeface="微软雅黑" panose="020B0503020204020204" pitchFamily="34" charset="-122"/>
                <a:ea typeface="微软雅黑" panose="020B0503020204020204" pitchFamily="34" charset="-122"/>
              </a:rPr>
              <a:t>算法</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a:xfrm>
            <a:off x="4339627" y="5196924"/>
            <a:ext cx="3512746" cy="454025"/>
          </a:xfrm>
        </p:spPr>
        <p:txBody>
          <a:bodyPr/>
          <a:lstStyle/>
          <a:p>
            <a:fld id="{6D32D5AE-227B-4E3E-8B8D-5364C94AF704}" type="datetime3">
              <a:rPr lang="zh-CN" altLang="en-US" smtClean="0">
                <a:latin typeface="微软雅黑" panose="020B0503020204020204" pitchFamily="34" charset="-122"/>
                <a:ea typeface="微软雅黑" panose="020B0503020204020204" pitchFamily="34" charset="-122"/>
              </a:rPr>
              <a:t>2022年10月12日星期三</a:t>
            </a:fld>
            <a:endParaRPr lang="zh-CN" altLang="en-US" dirty="0">
              <a:latin typeface="微软雅黑" panose="020B0503020204020204" pitchFamily="34" charset="-122"/>
              <a:ea typeface="微软雅黑" panose="020B0503020204020204" pitchFamily="34" charset="-122"/>
            </a:endParaRP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4034908" y="4089120"/>
            <a:ext cx="4122181" cy="598488"/>
          </a:xfrm>
        </p:spPr>
        <p:txBody>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汇 报 人</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：陈相</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45CF250A-84A9-4817-B5B0-E0E8B940295B}"/>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CB56CE1-4BAB-4044-9B13-1FB128FFA58A}"/>
              </a:ext>
            </a:extLst>
          </p:cNvPr>
          <p:cNvGrpSpPr/>
          <p:nvPr/>
        </p:nvGrpSpPr>
        <p:grpSpPr>
          <a:xfrm>
            <a:off x="-13138" y="-5222"/>
            <a:ext cx="2717030" cy="785615"/>
            <a:chOff x="-13138" y="-5222"/>
            <a:chExt cx="2717030" cy="785615"/>
          </a:xfrm>
        </p:grpSpPr>
        <p:sp>
          <p:nvSpPr>
            <p:cNvPr id="15" name="矩形 14">
              <a:extLst>
                <a:ext uri="{FF2B5EF4-FFF2-40B4-BE49-F238E27FC236}">
                  <a16:creationId xmlns:a16="http://schemas.microsoft.com/office/drawing/2014/main" id="{B0A1CFB4-91B4-4B69-9B06-C00AC5C9C66E}"/>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B4646D9-AFA8-4231-873A-69DDB1B3DD1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
        <p:nvSpPr>
          <p:cNvPr id="11" name="文本占位符 9">
            <a:extLst>
              <a:ext uri="{FF2B5EF4-FFF2-40B4-BE49-F238E27FC236}">
                <a16:creationId xmlns:a16="http://schemas.microsoft.com/office/drawing/2014/main" id="{6C0C2718-0405-409E-A731-530914901315}"/>
              </a:ext>
            </a:extLst>
          </p:cNvPr>
          <p:cNvSpPr txBox="1">
            <a:spLocks/>
          </p:cNvSpPr>
          <p:nvPr/>
        </p:nvSpPr>
        <p:spPr>
          <a:xfrm>
            <a:off x="4034909" y="4493400"/>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指导老师：陈彩莲老师</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46320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a:t>
            </a:r>
            <a:r>
              <a:rPr lang="zh-CN" altLang="en-US" dirty="0"/>
              <a:t>：混合架构时钟同步机制</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74" name="文本框 73">
            <a:extLst>
              <a:ext uri="{FF2B5EF4-FFF2-40B4-BE49-F238E27FC236}">
                <a16:creationId xmlns:a16="http://schemas.microsoft.com/office/drawing/2014/main" id="{B695172D-0A1E-46D2-8BBC-BF2D30920C37}"/>
              </a:ext>
            </a:extLst>
          </p:cNvPr>
          <p:cNvSpPr txBox="1"/>
          <p:nvPr/>
        </p:nvSpPr>
        <p:spPr>
          <a:xfrm>
            <a:off x="2933233" y="4932609"/>
            <a:ext cx="9258767" cy="658257"/>
          </a:xfrm>
          <a:prstGeom prst="rect">
            <a:avLst/>
          </a:prstGeom>
          <a:noFill/>
        </p:spPr>
        <p:txBody>
          <a:bodyPr wrap="square" rtlCol="0">
            <a:spAutoFit/>
          </a:bodyPr>
          <a:lstStyle/>
          <a:p>
            <a:pPr lvl="0">
              <a:lnSpc>
                <a:spcPct val="120000"/>
              </a:lnSpc>
              <a:defRPr/>
            </a:pPr>
            <a:r>
              <a:rPr lang="zh-CN" altLang="en-US" sz="1600" b="1" dirty="0" smtClean="0">
                <a:solidFill>
                  <a:schemeClr val="accent3">
                    <a:lumMod val="50000"/>
                  </a:schemeClr>
                </a:solidFill>
                <a:latin typeface="微软雅黑" panose="020B0503020204020204" pitchFamily="34" charset="-122"/>
              </a:rPr>
              <a:t>考虑</a:t>
            </a:r>
            <a:r>
              <a:rPr lang="zh-CN" altLang="en-US" sz="1600" b="1" dirty="0">
                <a:solidFill>
                  <a:schemeClr val="accent3">
                    <a:lumMod val="50000"/>
                  </a:schemeClr>
                </a:solidFill>
                <a:latin typeface="微软雅黑" panose="020B0503020204020204" pitchFamily="34" charset="-122"/>
              </a:rPr>
              <a:t>到工业现场实际情况，采用骨干网络与多个较小无线岛的混合解决方案。</a:t>
            </a:r>
          </a:p>
          <a:p>
            <a:pPr lvl="0">
              <a:lnSpc>
                <a:spcPct val="120000"/>
              </a:lnSpc>
              <a:defRPr/>
            </a:pP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E806AF25-FE9C-475A-BA54-99CB56820A16}"/>
              </a:ext>
            </a:extLst>
          </p:cNvPr>
          <p:cNvSpPr/>
          <p:nvPr/>
        </p:nvSpPr>
        <p:spPr>
          <a:xfrm>
            <a:off x="619125" y="4932609"/>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13" name="图片 12"/>
          <p:cNvPicPr>
            <a:picLocks noChangeAspect="1"/>
          </p:cNvPicPr>
          <p:nvPr/>
        </p:nvPicPr>
        <p:blipFill>
          <a:blip r:embed="rId3"/>
          <a:stretch>
            <a:fillRect/>
          </a:stretch>
        </p:blipFill>
        <p:spPr>
          <a:xfrm>
            <a:off x="2360688" y="786548"/>
            <a:ext cx="6790745" cy="3450736"/>
          </a:xfrm>
          <a:prstGeom prst="rect">
            <a:avLst/>
          </a:prstGeom>
        </p:spPr>
      </p:pic>
    </p:spTree>
    <p:extLst>
      <p:ext uri="{BB962C8B-B14F-4D97-AF65-F5344CB8AC3E}">
        <p14:creationId xmlns:p14="http://schemas.microsoft.com/office/powerpoint/2010/main" val="3421697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a:t>
            </a:r>
            <a:r>
              <a:rPr lang="zh-CN" altLang="en-US" dirty="0" smtClean="0"/>
              <a:t>：时钟模型与时延模型</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67" name="矩形: 圆角 66">
            <a:extLst>
              <a:ext uri="{FF2B5EF4-FFF2-40B4-BE49-F238E27FC236}">
                <a16:creationId xmlns:a16="http://schemas.microsoft.com/office/drawing/2014/main" id="{E806AF25-FE9C-475A-BA54-99CB56820A16}"/>
              </a:ext>
            </a:extLst>
          </p:cNvPr>
          <p:cNvSpPr/>
          <p:nvPr/>
        </p:nvSpPr>
        <p:spPr>
          <a:xfrm>
            <a:off x="1323011" y="5354756"/>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约束条件</a:t>
            </a:r>
            <a:endParaRPr lang="zh-CN" altLang="en-US" b="1" dirty="0"/>
          </a:p>
        </p:txBody>
      </p:sp>
      <p:sp>
        <p:nvSpPr>
          <p:cNvPr id="75" name="矩形: 圆角 74">
            <a:extLst>
              <a:ext uri="{FF2B5EF4-FFF2-40B4-BE49-F238E27FC236}">
                <a16:creationId xmlns:a16="http://schemas.microsoft.com/office/drawing/2014/main" id="{F50F9B52-9429-4996-95EF-3CE17DF079C3}"/>
              </a:ext>
            </a:extLst>
          </p:cNvPr>
          <p:cNvSpPr/>
          <p:nvPr/>
        </p:nvSpPr>
        <p:spPr>
          <a:xfrm>
            <a:off x="1323011" y="2111839"/>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时延模型</a:t>
            </a:r>
            <a:endParaRPr lang="zh-CN" altLang="en-US" b="1" dirty="0"/>
          </a:p>
        </p:txBody>
      </p:sp>
      <p:sp>
        <p:nvSpPr>
          <p:cNvPr id="82" name="矩形: 圆角 81">
            <a:extLst>
              <a:ext uri="{FF2B5EF4-FFF2-40B4-BE49-F238E27FC236}">
                <a16:creationId xmlns:a16="http://schemas.microsoft.com/office/drawing/2014/main" id="{4ABC843E-BAAC-4E4A-B27B-388AF2742447}"/>
              </a:ext>
            </a:extLst>
          </p:cNvPr>
          <p:cNvSpPr/>
          <p:nvPr/>
        </p:nvSpPr>
        <p:spPr>
          <a:xfrm>
            <a:off x="1323012" y="1171715"/>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时钟模型</a:t>
            </a:r>
            <a:endParaRPr lang="zh-CN" altLang="en-US" b="1"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3877316376"/>
              </p:ext>
            </p:extLst>
          </p:nvPr>
        </p:nvGraphicFramePr>
        <p:xfrm>
          <a:off x="3770341" y="1289224"/>
          <a:ext cx="1063625" cy="236538"/>
        </p:xfrm>
        <a:graphic>
          <a:graphicData uri="http://schemas.openxmlformats.org/presentationml/2006/ole">
            <mc:AlternateContent xmlns:mc="http://schemas.openxmlformats.org/markup-compatibility/2006">
              <mc:Choice xmlns:v="urn:schemas-microsoft-com:vml" Requires="v">
                <p:oleObj spid="_x0000_s1082" name="AxMath" r:id="rId4" imgW="1063080" imgH="236880" progId="Equation.AxMath">
                  <p:embed/>
                </p:oleObj>
              </mc:Choice>
              <mc:Fallback>
                <p:oleObj name="AxMath" r:id="rId4" imgW="1063080" imgH="236880" progId="Equation.AxMath">
                  <p:embed/>
                  <p:pic>
                    <p:nvPicPr>
                      <p:cNvPr id="0" name=""/>
                      <p:cNvPicPr/>
                      <p:nvPr/>
                    </p:nvPicPr>
                    <p:blipFill>
                      <a:blip r:embed="rId5"/>
                      <a:stretch>
                        <a:fillRect/>
                      </a:stretch>
                    </p:blipFill>
                    <p:spPr>
                      <a:xfrm>
                        <a:off x="3770341" y="1289224"/>
                        <a:ext cx="1063625" cy="2365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7172253"/>
              </p:ext>
            </p:extLst>
          </p:nvPr>
        </p:nvGraphicFramePr>
        <p:xfrm>
          <a:off x="3956079" y="2286253"/>
          <a:ext cx="877887" cy="228600"/>
        </p:xfrm>
        <a:graphic>
          <a:graphicData uri="http://schemas.openxmlformats.org/presentationml/2006/ole">
            <mc:AlternateContent xmlns:mc="http://schemas.openxmlformats.org/markup-compatibility/2006">
              <mc:Choice xmlns:v="urn:schemas-microsoft-com:vml" Requires="v">
                <p:oleObj spid="_x0000_s1083" name="AxMath" r:id="rId6" imgW="877320" imgH="228960" progId="Equation.AxMath">
                  <p:embed/>
                </p:oleObj>
              </mc:Choice>
              <mc:Fallback>
                <p:oleObj name="AxMath" r:id="rId6" imgW="877320" imgH="228960" progId="Equation.AxMath">
                  <p:embed/>
                  <p:pic>
                    <p:nvPicPr>
                      <p:cNvPr id="0" name=""/>
                      <p:cNvPicPr/>
                      <p:nvPr/>
                    </p:nvPicPr>
                    <p:blipFill>
                      <a:blip r:embed="rId7"/>
                      <a:stretch>
                        <a:fillRect/>
                      </a:stretch>
                    </p:blipFill>
                    <p:spPr>
                      <a:xfrm>
                        <a:off x="3956079" y="2286253"/>
                        <a:ext cx="877887" cy="228600"/>
                      </a:xfrm>
                      <a:prstGeom prst="rect">
                        <a:avLst/>
                      </a:prstGeom>
                    </p:spPr>
                  </p:pic>
                </p:oleObj>
              </mc:Fallback>
            </mc:AlternateContent>
          </a:graphicData>
        </a:graphic>
      </p:graphicFrame>
      <p:sp>
        <p:nvSpPr>
          <p:cNvPr id="15" name="文本框 14"/>
          <p:cNvSpPr txBox="1"/>
          <p:nvPr/>
        </p:nvSpPr>
        <p:spPr>
          <a:xfrm>
            <a:off x="1019207" y="3154880"/>
            <a:ext cx="2873375" cy="307777"/>
          </a:xfrm>
          <a:prstGeom prst="rect">
            <a:avLst/>
          </a:prstGeom>
          <a:noFill/>
        </p:spPr>
        <p:txBody>
          <a:bodyPr wrap="square" rtlCol="0">
            <a:spAutoFit/>
          </a:bodyPr>
          <a:lstStyle/>
          <a:p>
            <a:r>
              <a:rPr lang="zh-CN" altLang="en-US" sz="1400" dirty="0" smtClean="0"/>
              <a:t>对于随机延迟部分进行推导</a:t>
            </a:r>
            <a:endParaRPr lang="zh-CN" altLang="en-US" sz="1400" dirty="0"/>
          </a:p>
        </p:txBody>
      </p:sp>
      <p:sp>
        <p:nvSpPr>
          <p:cNvPr id="16"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4269187034"/>
              </p:ext>
            </p:extLst>
          </p:nvPr>
        </p:nvGraphicFramePr>
        <p:xfrm>
          <a:off x="5940457" y="2189415"/>
          <a:ext cx="1052513" cy="422275"/>
        </p:xfrm>
        <a:graphic>
          <a:graphicData uri="http://schemas.openxmlformats.org/presentationml/2006/ole">
            <mc:AlternateContent xmlns:mc="http://schemas.openxmlformats.org/markup-compatibility/2006">
              <mc:Choice xmlns:v="urn:schemas-microsoft-com:vml" Requires="v">
                <p:oleObj spid="_x0000_s1084" name="AxMath" r:id="rId8" imgW="1053885" imgH="418454" progId="Equation.AxMath">
                  <p:embed/>
                </p:oleObj>
              </mc:Choice>
              <mc:Fallback>
                <p:oleObj name="AxMath" r:id="rId8" imgW="1053885" imgH="418454" progId="Equation.AxMat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457" y="2189415"/>
                        <a:ext cx="1052513"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8"/>
          <p:cNvSpPr>
            <a:spLocks noChangeArrowheads="1"/>
          </p:cNvSpPr>
          <p:nvPr/>
        </p:nvSpPr>
        <p:spPr bwMode="auto">
          <a:xfrm>
            <a:off x="8099461" y="22370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2479678573"/>
              </p:ext>
            </p:extLst>
          </p:nvPr>
        </p:nvGraphicFramePr>
        <p:xfrm>
          <a:off x="8099461" y="2237040"/>
          <a:ext cx="830263" cy="230188"/>
        </p:xfrm>
        <a:graphic>
          <a:graphicData uri="http://schemas.openxmlformats.org/presentationml/2006/ole">
            <mc:AlternateContent xmlns:mc="http://schemas.openxmlformats.org/markup-compatibility/2006">
              <mc:Choice xmlns:v="urn:schemas-microsoft-com:vml" Requires="v">
                <p:oleObj spid="_x0000_s1085" name="AxMath" r:id="rId10" imgW="832784" imgH="228600" progId="Equation.AxMath">
                  <p:embed/>
                </p:oleObj>
              </mc:Choice>
              <mc:Fallback>
                <p:oleObj name="AxMath" r:id="rId10" imgW="832784" imgH="228600" progId="Equation.AxMat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9461" y="2237040"/>
                        <a:ext cx="830263" cy="23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15"/>
          <p:cNvSpPr>
            <a:spLocks noChangeArrowheads="1"/>
          </p:cNvSpPr>
          <p:nvPr/>
        </p:nvSpPr>
        <p:spPr bwMode="auto">
          <a:xfrm>
            <a:off x="3892582" y="28713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3640276110"/>
              </p:ext>
            </p:extLst>
          </p:nvPr>
        </p:nvGraphicFramePr>
        <p:xfrm>
          <a:off x="3892582" y="2871336"/>
          <a:ext cx="4095750" cy="1082675"/>
        </p:xfrm>
        <a:graphic>
          <a:graphicData uri="http://schemas.openxmlformats.org/presentationml/2006/ole">
            <mc:AlternateContent xmlns:mc="http://schemas.openxmlformats.org/markup-compatibility/2006">
              <mc:Choice xmlns:v="urn:schemas-microsoft-com:vml" Requires="v">
                <p:oleObj spid="_x0000_s1086" name="AxMath" r:id="rId12" imgW="103727250" imgH="27374850" progId="Equation.AxMath">
                  <p:embed/>
                </p:oleObj>
              </mc:Choice>
              <mc:Fallback>
                <p:oleObj name="AxMath" r:id="rId12" imgW="103727250" imgH="27374850" progId="Equation.AxMath">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2582" y="2871336"/>
                        <a:ext cx="4095750"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文本框 33"/>
          <p:cNvSpPr txBox="1"/>
          <p:nvPr/>
        </p:nvSpPr>
        <p:spPr>
          <a:xfrm>
            <a:off x="1323011" y="4346566"/>
            <a:ext cx="2873375" cy="307777"/>
          </a:xfrm>
          <a:prstGeom prst="rect">
            <a:avLst/>
          </a:prstGeom>
          <a:noFill/>
        </p:spPr>
        <p:txBody>
          <a:bodyPr wrap="square" rtlCol="0">
            <a:spAutoFit/>
          </a:bodyPr>
          <a:lstStyle/>
          <a:p>
            <a:r>
              <a:rPr lang="zh-CN" altLang="en-US" sz="1400" dirty="0" smtClean="0"/>
              <a:t>化简求和得到</a:t>
            </a:r>
            <a:endParaRPr lang="zh-CN" altLang="en-US" sz="1400" dirty="0"/>
          </a:p>
        </p:txBody>
      </p:sp>
      <p:sp>
        <p:nvSpPr>
          <p:cNvPr id="29" name="Rectangle 24"/>
          <p:cNvSpPr>
            <a:spLocks noChangeArrowheads="1"/>
          </p:cNvSpPr>
          <p:nvPr/>
        </p:nvSpPr>
        <p:spPr bwMode="auto">
          <a:xfrm>
            <a:off x="3773519" y="42119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26"/>
          <p:cNvSpPr>
            <a:spLocks noChangeArrowheads="1"/>
          </p:cNvSpPr>
          <p:nvPr/>
        </p:nvSpPr>
        <p:spPr bwMode="auto">
          <a:xfrm>
            <a:off x="3287949" y="42313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536126750"/>
              </p:ext>
            </p:extLst>
          </p:nvPr>
        </p:nvGraphicFramePr>
        <p:xfrm>
          <a:off x="3287713" y="4230688"/>
          <a:ext cx="5226050" cy="622300"/>
        </p:xfrm>
        <a:graphic>
          <a:graphicData uri="http://schemas.openxmlformats.org/presentationml/2006/ole">
            <mc:AlternateContent xmlns:mc="http://schemas.openxmlformats.org/markup-compatibility/2006">
              <mc:Choice xmlns:v="urn:schemas-microsoft-com:vml" Requires="v">
                <p:oleObj spid="_x0000_s1087" name="AxMath" r:id="rId14" imgW="102831900" imgH="12230100" progId="Equation.AxMath">
                  <p:embed/>
                </p:oleObj>
              </mc:Choice>
              <mc:Fallback>
                <p:oleObj name="AxMath" r:id="rId14" imgW="102831900" imgH="12230100" progId="Equation.AxMath">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87713" y="4230688"/>
                        <a:ext cx="522605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文本框 40"/>
          <p:cNvSpPr txBox="1"/>
          <p:nvPr/>
        </p:nvSpPr>
        <p:spPr>
          <a:xfrm>
            <a:off x="3208369" y="5429120"/>
            <a:ext cx="7842252" cy="307777"/>
          </a:xfrm>
          <a:prstGeom prst="rect">
            <a:avLst/>
          </a:prstGeom>
          <a:noFill/>
        </p:spPr>
        <p:txBody>
          <a:bodyPr wrap="square" rtlCol="0">
            <a:spAutoFit/>
          </a:bodyPr>
          <a:lstStyle/>
          <a:p>
            <a:r>
              <a:rPr lang="zh-CN" altLang="en-US" sz="1400" dirty="0" smtClean="0"/>
              <a:t>当每个无线岛规模满足              时，可以忽略随机延迟部分，仅对固定延迟进行估计优化</a:t>
            </a:r>
            <a:endParaRPr lang="zh-CN" altLang="en-US" sz="1400" dirty="0"/>
          </a:p>
        </p:txBody>
      </p:sp>
      <p:graphicFrame>
        <p:nvGraphicFramePr>
          <p:cNvPr id="37" name="对象 36"/>
          <p:cNvGraphicFramePr>
            <a:graphicFrameLocks noChangeAspect="1"/>
          </p:cNvGraphicFramePr>
          <p:nvPr>
            <p:extLst>
              <p:ext uri="{D42A27DB-BD31-4B8C-83A1-F6EECF244321}">
                <p14:modId xmlns:p14="http://schemas.microsoft.com/office/powerpoint/2010/main" val="985829731"/>
              </p:ext>
            </p:extLst>
          </p:nvPr>
        </p:nvGraphicFramePr>
        <p:xfrm>
          <a:off x="5125824" y="5476925"/>
          <a:ext cx="630237" cy="236538"/>
        </p:xfrm>
        <a:graphic>
          <a:graphicData uri="http://schemas.openxmlformats.org/presentationml/2006/ole">
            <mc:AlternateContent xmlns:mc="http://schemas.openxmlformats.org/markup-compatibility/2006">
              <mc:Choice xmlns:v="urn:schemas-microsoft-com:vml" Requires="v">
                <p:oleObj spid="_x0000_s1088" name="AxMath" r:id="rId16" imgW="630720" imgH="236880" progId="Equation.AxMath">
                  <p:embed/>
                </p:oleObj>
              </mc:Choice>
              <mc:Fallback>
                <p:oleObj name="AxMath" r:id="rId16" imgW="630720" imgH="236880" progId="Equation.AxMath">
                  <p:embed/>
                  <p:pic>
                    <p:nvPicPr>
                      <p:cNvPr id="0" name=""/>
                      <p:cNvPicPr/>
                      <p:nvPr/>
                    </p:nvPicPr>
                    <p:blipFill>
                      <a:blip r:embed="rId17"/>
                      <a:stretch>
                        <a:fillRect/>
                      </a:stretch>
                    </p:blipFill>
                    <p:spPr>
                      <a:xfrm>
                        <a:off x="5125824" y="5476925"/>
                        <a:ext cx="630237" cy="236538"/>
                      </a:xfrm>
                      <a:prstGeom prst="rect">
                        <a:avLst/>
                      </a:prstGeom>
                    </p:spPr>
                  </p:pic>
                </p:oleObj>
              </mc:Fallback>
            </mc:AlternateContent>
          </a:graphicData>
        </a:graphic>
      </p:graphicFrame>
    </p:spTree>
    <p:extLst>
      <p:ext uri="{BB962C8B-B14F-4D97-AF65-F5344CB8AC3E}">
        <p14:creationId xmlns:p14="http://schemas.microsoft.com/office/powerpoint/2010/main" val="2617712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a:t>
            </a:r>
            <a:r>
              <a:rPr lang="zh-CN" altLang="en-US" dirty="0" smtClean="0"/>
              <a:t>：混合架构时钟同步机制</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12</a:t>
            </a:fld>
            <a:endParaRPr lang="zh-CN" altLang="en-US" dirty="0"/>
          </a:p>
        </p:txBody>
      </p:sp>
      <p:sp>
        <p:nvSpPr>
          <p:cNvPr id="74" name="文本框 73">
            <a:extLst>
              <a:ext uri="{FF2B5EF4-FFF2-40B4-BE49-F238E27FC236}">
                <a16:creationId xmlns:a16="http://schemas.microsoft.com/office/drawing/2014/main" id="{B695172D-0A1E-46D2-8BBC-BF2D30920C37}"/>
              </a:ext>
            </a:extLst>
          </p:cNvPr>
          <p:cNvSpPr txBox="1"/>
          <p:nvPr/>
        </p:nvSpPr>
        <p:spPr>
          <a:xfrm>
            <a:off x="2849589" y="3897900"/>
            <a:ext cx="9258767" cy="1274195"/>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无线部分的初始化同步则</a:t>
            </a:r>
            <a:r>
              <a:rPr lang="zh-CN" altLang="en-US" sz="1600" dirty="0" smtClean="0">
                <a:solidFill>
                  <a:srgbClr val="173A5A"/>
                </a:solidFill>
                <a:latin typeface="微软雅黑" panose="020B0503020204020204" pitchFamily="34" charset="-122"/>
                <a:ea typeface="微软雅黑" panose="020B0503020204020204" pitchFamily="34" charset="-122"/>
              </a:rPr>
              <a:t>通过优化后的广播</a:t>
            </a:r>
            <a:r>
              <a:rPr lang="zh-CN" altLang="en-US" sz="1600" dirty="0">
                <a:solidFill>
                  <a:srgbClr val="173A5A"/>
                </a:solidFill>
                <a:latin typeface="微软雅黑" panose="020B0503020204020204" pitchFamily="34" charset="-122"/>
                <a:ea typeface="微软雅黑" panose="020B0503020204020204" pitchFamily="34" charset="-122"/>
              </a:rPr>
              <a:t>同步完成，根节点将计数</a:t>
            </a:r>
            <a:r>
              <a:rPr lang="en-US" altLang="zh-CN" sz="1600" dirty="0">
                <a:solidFill>
                  <a:srgbClr val="173A5A"/>
                </a:solidFill>
                <a:latin typeface="微软雅黑" panose="020B0503020204020204" pitchFamily="34" charset="-122"/>
                <a:ea typeface="微软雅黑" panose="020B0503020204020204" pitchFamily="34" charset="-122"/>
              </a:rPr>
              <a:t>k=0</a:t>
            </a:r>
            <a:r>
              <a:rPr lang="zh-CN" altLang="en-US" sz="1600" dirty="0">
                <a:solidFill>
                  <a:srgbClr val="173A5A"/>
                </a:solidFill>
                <a:latin typeface="微软雅黑" panose="020B0503020204020204" pitchFamily="34" charset="-122"/>
                <a:ea typeface="微软雅黑" panose="020B0503020204020204" pitchFamily="34" charset="-122"/>
              </a:rPr>
              <a:t>嵌入同步报文广播发送，接收到的节点将计数</a:t>
            </a:r>
            <a:r>
              <a:rPr lang="en-US" altLang="zh-CN" sz="1600" dirty="0">
                <a:solidFill>
                  <a:srgbClr val="173A5A"/>
                </a:solidFill>
                <a:latin typeface="微软雅黑" panose="020B0503020204020204" pitchFamily="34" charset="-122"/>
                <a:ea typeface="微软雅黑" panose="020B0503020204020204" pitchFamily="34" charset="-122"/>
              </a:rPr>
              <a:t>k</a:t>
            </a:r>
            <a:r>
              <a:rPr lang="zh-CN" altLang="en-US" sz="1600" dirty="0">
                <a:solidFill>
                  <a:srgbClr val="173A5A"/>
                </a:solidFill>
                <a:latin typeface="微软雅黑" panose="020B0503020204020204" pitchFamily="34" charset="-122"/>
                <a:ea typeface="微软雅黑" panose="020B0503020204020204" pitchFamily="34" charset="-122"/>
              </a:rPr>
              <a:t>进行</a:t>
            </a:r>
            <a:r>
              <a:rPr lang="en-US" altLang="zh-CN" sz="1600" dirty="0">
                <a:solidFill>
                  <a:srgbClr val="173A5A"/>
                </a:solidFill>
                <a:latin typeface="微软雅黑" panose="020B0503020204020204" pitchFamily="34" charset="-122"/>
                <a:ea typeface="微软雅黑" panose="020B0503020204020204" pitchFamily="34" charset="-122"/>
              </a:rPr>
              <a:t>k+1</a:t>
            </a:r>
            <a:r>
              <a:rPr lang="zh-CN" altLang="en-US" sz="1600" dirty="0">
                <a:solidFill>
                  <a:srgbClr val="173A5A"/>
                </a:solidFill>
                <a:latin typeface="微软雅黑" panose="020B0503020204020204" pitchFamily="34" charset="-122"/>
                <a:ea typeface="微软雅黑" panose="020B0503020204020204" pitchFamily="34" charset="-122"/>
              </a:rPr>
              <a:t>设定为本地级别并向下一级发送包含</a:t>
            </a:r>
            <a:r>
              <a:rPr lang="en-US" altLang="zh-CN" sz="1600" dirty="0">
                <a:solidFill>
                  <a:srgbClr val="173A5A"/>
                </a:solidFill>
                <a:latin typeface="微软雅黑" panose="020B0503020204020204" pitchFamily="34" charset="-122"/>
                <a:ea typeface="微软雅黑" panose="020B0503020204020204" pitchFamily="34" charset="-122"/>
              </a:rPr>
              <a:t>k+1</a:t>
            </a:r>
            <a:r>
              <a:rPr lang="zh-CN" altLang="en-US" sz="1600" dirty="0">
                <a:solidFill>
                  <a:srgbClr val="173A5A"/>
                </a:solidFill>
                <a:latin typeface="微软雅黑" panose="020B0503020204020204" pitchFamily="34" charset="-122"/>
                <a:ea typeface="微软雅黑" panose="020B0503020204020204" pitchFamily="34" charset="-122"/>
              </a:rPr>
              <a:t>的广播同步报文</a:t>
            </a:r>
            <a:r>
              <a:rPr lang="zh-CN" altLang="en-US" sz="1600" dirty="0" smtClean="0">
                <a:solidFill>
                  <a:srgbClr val="173A5A"/>
                </a:solidFill>
                <a:latin typeface="微软雅黑" panose="020B0503020204020204" pitchFamily="34" charset="-122"/>
                <a:ea typeface="微软雅黑" panose="020B0503020204020204" pitchFamily="34" charset="-122"/>
              </a:rPr>
              <a:t>。</a:t>
            </a:r>
            <a:endParaRPr lang="zh-CN" altLang="en-US" sz="1600"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dirty="0" smtClean="0">
                <a:solidFill>
                  <a:srgbClr val="173A5A"/>
                </a:solidFill>
                <a:latin typeface="微软雅黑" panose="020B0503020204020204" pitchFamily="34" charset="-122"/>
                <a:ea typeface="微软雅黑" panose="020B0503020204020204" pitchFamily="34" charset="-122"/>
              </a:rPr>
              <a:t>每次</a:t>
            </a:r>
            <a:r>
              <a:rPr lang="zh-CN" altLang="en-US" sz="1600" dirty="0">
                <a:solidFill>
                  <a:srgbClr val="173A5A"/>
                </a:solidFill>
                <a:latin typeface="微软雅黑" panose="020B0503020204020204" pitchFamily="34" charset="-122"/>
                <a:ea typeface="微软雅黑" panose="020B0503020204020204" pitchFamily="34" charset="-122"/>
              </a:rPr>
              <a:t>间隔为一个时隙。从时钟会接收到通过中间的若干个来自主时钟的参考时间戳</a:t>
            </a:r>
            <a:r>
              <a:rPr lang="en-US" altLang="zh-CN" sz="1600" dirty="0">
                <a:solidFill>
                  <a:srgbClr val="173A5A"/>
                </a:solidFill>
                <a:latin typeface="微软雅黑" panose="020B0503020204020204" pitchFamily="34" charset="-122"/>
                <a:ea typeface="微软雅黑" panose="020B0503020204020204" pitchFamily="34" charset="-122"/>
              </a:rPr>
              <a:t>G</a:t>
            </a:r>
            <a:r>
              <a:rPr lang="zh-CN" altLang="en-US" sz="1600" dirty="0">
                <a:solidFill>
                  <a:srgbClr val="173A5A"/>
                </a:solidFill>
                <a:latin typeface="微软雅黑" panose="020B0503020204020204" pitchFamily="34" charset="-122"/>
                <a:ea typeface="微软雅黑" panose="020B0503020204020204" pitchFamily="34" charset="-122"/>
              </a:rPr>
              <a:t>，并记录下本地时间</a:t>
            </a:r>
            <a:r>
              <a:rPr lang="en-US" altLang="zh-CN" sz="1600" dirty="0">
                <a:solidFill>
                  <a:srgbClr val="173A5A"/>
                </a:solidFill>
                <a:latin typeface="微软雅黑" panose="020B0503020204020204" pitchFamily="34" charset="-122"/>
                <a:ea typeface="微软雅黑" panose="020B0503020204020204" pitchFamily="34" charset="-122"/>
              </a:rPr>
              <a:t>L</a:t>
            </a:r>
            <a:r>
              <a:rPr lang="zh-CN" altLang="en-US" sz="1600" dirty="0">
                <a:solidFill>
                  <a:srgbClr val="173A5A"/>
                </a:solidFill>
                <a:latin typeface="微软雅黑" panose="020B0503020204020204" pitchFamily="34" charset="-122"/>
                <a:ea typeface="微软雅黑" panose="020B0503020204020204" pitchFamily="34" charset="-122"/>
              </a:rPr>
              <a:t>。若干组时间戳交换后通过线性回归得到频差和时钟偏差的</a:t>
            </a:r>
            <a:r>
              <a:rPr lang="zh-CN" altLang="en-US" sz="1600" dirty="0" smtClean="0">
                <a:solidFill>
                  <a:srgbClr val="173A5A"/>
                </a:solidFill>
                <a:latin typeface="微软雅黑" panose="020B0503020204020204" pitchFamily="34" charset="-122"/>
                <a:ea typeface="微软雅黑" panose="020B0503020204020204" pitchFamily="34" charset="-122"/>
              </a:rPr>
              <a:t>估计值</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E806AF25-FE9C-475A-BA54-99CB56820A16}"/>
              </a:ext>
            </a:extLst>
          </p:cNvPr>
          <p:cNvSpPr/>
          <p:nvPr/>
        </p:nvSpPr>
        <p:spPr>
          <a:xfrm>
            <a:off x="1323012" y="4294560"/>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无线部分</a:t>
            </a:r>
            <a:endParaRPr lang="zh-CN" altLang="en-US" b="1" dirty="0"/>
          </a:p>
        </p:txBody>
      </p:sp>
      <p:sp>
        <p:nvSpPr>
          <p:cNvPr id="75" name="矩形: 圆角 74">
            <a:extLst>
              <a:ext uri="{FF2B5EF4-FFF2-40B4-BE49-F238E27FC236}">
                <a16:creationId xmlns:a16="http://schemas.microsoft.com/office/drawing/2014/main" id="{F50F9B52-9429-4996-95EF-3CE17DF079C3}"/>
              </a:ext>
            </a:extLst>
          </p:cNvPr>
          <p:cNvSpPr/>
          <p:nvPr/>
        </p:nvSpPr>
        <p:spPr>
          <a:xfrm>
            <a:off x="1323899" y="194831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有线部分</a:t>
            </a:r>
            <a:endParaRPr lang="zh-CN" altLang="en-US" b="1" dirty="0"/>
          </a:p>
        </p:txBody>
      </p:sp>
      <p:sp>
        <p:nvSpPr>
          <p:cNvPr id="81" name="文本框 80">
            <a:extLst>
              <a:ext uri="{FF2B5EF4-FFF2-40B4-BE49-F238E27FC236}">
                <a16:creationId xmlns:a16="http://schemas.microsoft.com/office/drawing/2014/main" id="{44FC8AF6-5C82-4C7C-8325-7829596379EA}"/>
              </a:ext>
            </a:extLst>
          </p:cNvPr>
          <p:cNvSpPr txBox="1"/>
          <p:nvPr/>
        </p:nvSpPr>
        <p:spPr>
          <a:xfrm>
            <a:off x="3072016" y="1075055"/>
            <a:ext cx="7438676" cy="387798"/>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针对</a:t>
            </a:r>
            <a:r>
              <a:rPr lang="zh-CN" altLang="en-US" sz="1600" b="1" dirty="0" smtClean="0">
                <a:solidFill>
                  <a:srgbClr val="173A5A"/>
                </a:solidFill>
                <a:latin typeface="微软雅黑" panose="020B0503020204020204" pitchFamily="34" charset="-122"/>
                <a:ea typeface="微软雅黑" panose="020B0503020204020204" pitchFamily="34" charset="-122"/>
              </a:rPr>
              <a:t>工业异构网络的</a:t>
            </a:r>
            <a:r>
              <a:rPr lang="zh-CN" altLang="en-US" sz="1600" b="1" dirty="0">
                <a:solidFill>
                  <a:srgbClr val="173A5A"/>
                </a:solidFill>
                <a:latin typeface="微软雅黑" panose="020B0503020204020204" pitchFamily="34" charset="-122"/>
                <a:ea typeface="微软雅黑" panose="020B0503020204020204" pitchFamily="34" charset="-122"/>
              </a:rPr>
              <a:t>差异化通信需求</a:t>
            </a:r>
            <a:r>
              <a:rPr lang="zh-CN" altLang="en-US" sz="1600" b="1" dirty="0" smtClean="0">
                <a:solidFill>
                  <a:srgbClr val="173A5A"/>
                </a:solidFill>
                <a:latin typeface="微软雅黑" panose="020B0503020204020204" pitchFamily="34" charset="-122"/>
                <a:ea typeface="微软雅黑" panose="020B0503020204020204" pitchFamily="34" charset="-122"/>
              </a:rPr>
              <a:t>，设计基于混合架构的初始化同步机制</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3012" y="1171715"/>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2" name="文本框 1"/>
          <p:cNvSpPr txBox="1"/>
          <p:nvPr/>
        </p:nvSpPr>
        <p:spPr>
          <a:xfrm>
            <a:off x="3028483" y="1681468"/>
            <a:ext cx="8579045" cy="1569660"/>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有线部分的初始化同步</a:t>
            </a:r>
            <a:r>
              <a:rPr lang="zh-CN" altLang="en-US" sz="1600" dirty="0" smtClean="0">
                <a:solidFill>
                  <a:srgbClr val="173A5A"/>
                </a:solidFill>
                <a:latin typeface="微软雅黑" panose="020B0503020204020204" pitchFamily="34" charset="-122"/>
                <a:ea typeface="微软雅黑" panose="020B0503020204020204" pitchFamily="34" charset="-122"/>
              </a:rPr>
              <a:t>采取</a:t>
            </a:r>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同步</a:t>
            </a:r>
            <a:r>
              <a:rPr lang="zh-CN" altLang="en-US" sz="1600" dirty="0">
                <a:solidFill>
                  <a:srgbClr val="173A5A"/>
                </a:solidFill>
                <a:latin typeface="微软雅黑" panose="020B0503020204020204" pitchFamily="34" charset="-122"/>
                <a:ea typeface="微软雅黑" panose="020B0503020204020204" pitchFamily="34" charset="-122"/>
              </a:rPr>
              <a:t>方案</a:t>
            </a:r>
            <a:endParaRPr lang="en-US" altLang="zh-CN" sz="1600" dirty="0">
              <a:solidFill>
                <a:srgbClr val="173A5A"/>
              </a:solidFill>
              <a:latin typeface="微软雅黑" panose="020B0503020204020204" pitchFamily="34" charset="-122"/>
              <a:ea typeface="微软雅黑" panose="020B0503020204020204" pitchFamily="34" charset="-122"/>
            </a:endParaRPr>
          </a:p>
          <a:p>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定义</a:t>
            </a:r>
            <a:r>
              <a:rPr lang="zh-CN" altLang="en-US" sz="1600" dirty="0">
                <a:solidFill>
                  <a:srgbClr val="173A5A"/>
                </a:solidFill>
                <a:latin typeface="微软雅黑" panose="020B0503020204020204" pitchFamily="34" charset="-122"/>
                <a:ea typeface="微软雅黑" panose="020B0503020204020204" pitchFamily="34" charset="-122"/>
              </a:rPr>
              <a:t>了两种类型的时间感知系统 </a:t>
            </a:r>
            <a:r>
              <a:rPr lang="en-US" altLang="zh-CN" sz="1600" dirty="0">
                <a:solidFill>
                  <a:srgbClr val="173A5A"/>
                </a:solidFill>
                <a:latin typeface="微软雅黑" panose="020B0503020204020204" pitchFamily="34" charset="-122"/>
                <a:ea typeface="微软雅黑" panose="020B0503020204020204" pitchFamily="34" charset="-122"/>
              </a:rPr>
              <a:t>(TAS)</a:t>
            </a:r>
            <a:r>
              <a:rPr lang="zh-CN" altLang="en-US" sz="1600" dirty="0">
                <a:solidFill>
                  <a:srgbClr val="173A5A"/>
                </a:solidFill>
                <a:latin typeface="微软雅黑" panose="020B0503020204020204" pitchFamily="34" charset="-122"/>
                <a:ea typeface="微软雅黑" panose="020B0503020204020204" pitchFamily="34" charset="-122"/>
              </a:rPr>
              <a:t>，它们是时间感知终端站 </a:t>
            </a:r>
            <a:r>
              <a:rPr lang="en-US" altLang="zh-CN" sz="1600" dirty="0">
                <a:solidFill>
                  <a:srgbClr val="173A5A"/>
                </a:solidFill>
                <a:latin typeface="微软雅黑" panose="020B0503020204020204" pitchFamily="34" charset="-122"/>
                <a:ea typeface="微软雅黑" panose="020B0503020204020204" pitchFamily="34" charset="-122"/>
              </a:rPr>
              <a:t>(TAE) </a:t>
            </a:r>
            <a:r>
              <a:rPr lang="zh-CN" altLang="en-US" sz="1600" dirty="0">
                <a:solidFill>
                  <a:srgbClr val="173A5A"/>
                </a:solidFill>
                <a:latin typeface="微软雅黑" panose="020B0503020204020204" pitchFamily="34" charset="-122"/>
                <a:ea typeface="微软雅黑" panose="020B0503020204020204" pitchFamily="34" charset="-122"/>
              </a:rPr>
              <a:t>和时间感知桥 </a:t>
            </a:r>
            <a:r>
              <a:rPr lang="en-US" altLang="zh-CN" sz="1600" dirty="0">
                <a:solidFill>
                  <a:srgbClr val="173A5A"/>
                </a:solidFill>
                <a:latin typeface="微软雅黑" panose="020B0503020204020204" pitchFamily="34" charset="-122"/>
                <a:ea typeface="微软雅黑" panose="020B0503020204020204" pitchFamily="34" charset="-122"/>
              </a:rPr>
              <a:t>(TAB)</a:t>
            </a:r>
            <a:r>
              <a:rPr lang="zh-CN" altLang="en-US" sz="1600" dirty="0">
                <a:solidFill>
                  <a:srgbClr val="173A5A"/>
                </a:solidFill>
                <a:latin typeface="微软雅黑" panose="020B0503020204020204" pitchFamily="34" charset="-122"/>
                <a:ea typeface="微软雅黑" panose="020B0503020204020204" pitchFamily="34" charset="-122"/>
              </a:rPr>
              <a:t>。 </a:t>
            </a:r>
            <a:r>
              <a:rPr lang="en-US" altLang="zh-CN" sz="1600" dirty="0">
                <a:solidFill>
                  <a:srgbClr val="173A5A"/>
                </a:solidFill>
                <a:latin typeface="微软雅黑" panose="020B0503020204020204" pitchFamily="34" charset="-122"/>
                <a:ea typeface="微软雅黑" panose="020B0503020204020204" pitchFamily="34" charset="-122"/>
              </a:rPr>
              <a:t>TAS </a:t>
            </a:r>
            <a:r>
              <a:rPr lang="zh-CN" altLang="en-US" sz="1600" dirty="0">
                <a:solidFill>
                  <a:srgbClr val="173A5A"/>
                </a:solidFill>
                <a:latin typeface="微软雅黑" panose="020B0503020204020204" pitchFamily="34" charset="-122"/>
                <a:ea typeface="微软雅黑" panose="020B0503020204020204" pitchFamily="34" charset="-122"/>
              </a:rPr>
              <a:t>可以是从属实体或主实体。 每个时域只有一个主实体。 此外，在 </a:t>
            </a:r>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范围</a:t>
            </a:r>
            <a:r>
              <a:rPr lang="zh-CN" altLang="en-US" sz="1600" dirty="0">
                <a:solidFill>
                  <a:srgbClr val="173A5A"/>
                </a:solidFill>
                <a:latin typeface="微软雅黑" panose="020B0503020204020204" pitchFamily="34" charset="-122"/>
                <a:ea typeface="微软雅黑" panose="020B0503020204020204" pitchFamily="34" charset="-122"/>
              </a:rPr>
              <a:t>内称为大师 </a:t>
            </a:r>
            <a:r>
              <a:rPr lang="en-US" altLang="zh-CN" sz="1600" dirty="0">
                <a:solidFill>
                  <a:srgbClr val="173A5A"/>
                </a:solidFill>
                <a:latin typeface="微软雅黑" panose="020B0503020204020204" pitchFamily="34" charset="-122"/>
                <a:ea typeface="微软雅黑" panose="020B0503020204020204" pitchFamily="34" charset="-122"/>
              </a:rPr>
              <a:t>(GM) </a:t>
            </a:r>
            <a:r>
              <a:rPr lang="zh-CN" altLang="en-US" sz="1600" dirty="0">
                <a:solidFill>
                  <a:srgbClr val="173A5A"/>
                </a:solidFill>
                <a:latin typeface="微软雅黑" panose="020B0503020204020204" pitchFamily="34" charset="-122"/>
                <a:ea typeface="微软雅黑" panose="020B0503020204020204" pitchFamily="34" charset="-122"/>
              </a:rPr>
              <a:t>的主实体充当时间感知网络 </a:t>
            </a:r>
            <a:r>
              <a:rPr lang="en-US" altLang="zh-CN" sz="1600" dirty="0">
                <a:solidFill>
                  <a:srgbClr val="173A5A"/>
                </a:solidFill>
                <a:latin typeface="微软雅黑" panose="020B0503020204020204" pitchFamily="34" charset="-122"/>
                <a:ea typeface="微软雅黑" panose="020B0503020204020204" pitchFamily="34" charset="-122"/>
              </a:rPr>
              <a:t>(TAN) </a:t>
            </a:r>
            <a:r>
              <a:rPr lang="zh-CN" altLang="en-US" sz="1600" dirty="0">
                <a:solidFill>
                  <a:srgbClr val="173A5A"/>
                </a:solidFill>
                <a:latin typeface="微软雅黑" panose="020B0503020204020204" pitchFamily="34" charset="-122"/>
                <a:ea typeface="微软雅黑" panose="020B0503020204020204" pitchFamily="34" charset="-122"/>
              </a:rPr>
              <a:t>内所有从属实体的参考时间源。 </a:t>
            </a:r>
            <a:r>
              <a:rPr lang="en-US" altLang="zh-CN" sz="1600" dirty="0">
                <a:solidFill>
                  <a:srgbClr val="173A5A"/>
                </a:solidFill>
                <a:latin typeface="微软雅黑" panose="020B0503020204020204" pitchFamily="34" charset="-122"/>
                <a:ea typeface="微软雅黑" panose="020B0503020204020204" pitchFamily="34" charset="-122"/>
              </a:rPr>
              <a:t>TAN </a:t>
            </a:r>
            <a:r>
              <a:rPr lang="zh-CN" altLang="en-US" sz="1600" dirty="0">
                <a:solidFill>
                  <a:srgbClr val="173A5A"/>
                </a:solidFill>
                <a:latin typeface="微软雅黑" panose="020B0503020204020204" pitchFamily="34" charset="-122"/>
                <a:ea typeface="微软雅黑" panose="020B0503020204020204" pitchFamily="34" charset="-122"/>
              </a:rPr>
              <a:t>与一个或多个时域相关联。 因此，</a:t>
            </a:r>
            <a:r>
              <a:rPr lang="en-US" altLang="zh-CN" sz="1600" dirty="0">
                <a:solidFill>
                  <a:srgbClr val="173A5A"/>
                </a:solidFill>
                <a:latin typeface="微软雅黑" panose="020B0503020204020204" pitchFamily="34" charset="-122"/>
                <a:ea typeface="微软雅黑" panose="020B0503020204020204" pitchFamily="34" charset="-122"/>
              </a:rPr>
              <a:t>TAS </a:t>
            </a:r>
            <a:r>
              <a:rPr lang="zh-CN" altLang="en-US" sz="1600" dirty="0">
                <a:solidFill>
                  <a:srgbClr val="173A5A"/>
                </a:solidFill>
                <a:latin typeface="微软雅黑" panose="020B0503020204020204" pitchFamily="34" charset="-122"/>
                <a:ea typeface="微软雅黑" panose="020B0503020204020204" pitchFamily="34" charset="-122"/>
              </a:rPr>
              <a:t>可以同时成为不同时域的成员。</a:t>
            </a:r>
          </a:p>
          <a:p>
            <a:r>
              <a:rPr lang="zh-CN" altLang="en-US" sz="1600" dirty="0">
                <a:solidFill>
                  <a:srgbClr val="173A5A"/>
                </a:solidFill>
                <a:latin typeface="微软雅黑" panose="020B0503020204020204" pitchFamily="34" charset="-122"/>
                <a:ea typeface="微软雅黑" panose="020B0503020204020204" pitchFamily="34" charset="-122"/>
              </a:rPr>
              <a:t>因此混合架构中的无线网络部分可以</a:t>
            </a:r>
            <a:r>
              <a:rPr lang="zh-CN" altLang="en-US" sz="1600" dirty="0" smtClean="0">
                <a:solidFill>
                  <a:srgbClr val="173A5A"/>
                </a:solidFill>
                <a:latin typeface="微软雅黑" panose="020B0503020204020204" pitchFamily="34" charset="-122"/>
                <a:ea typeface="微软雅黑" panose="020B0503020204020204" pitchFamily="34" charset="-122"/>
              </a:rPr>
              <a:t>视为</a:t>
            </a:r>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中</a:t>
            </a:r>
            <a:r>
              <a:rPr lang="zh-CN" altLang="en-US" sz="1600" dirty="0">
                <a:solidFill>
                  <a:srgbClr val="173A5A"/>
                </a:solidFill>
                <a:latin typeface="微软雅黑" panose="020B0503020204020204" pitchFamily="34" charset="-122"/>
                <a:ea typeface="微软雅黑" panose="020B0503020204020204" pitchFamily="34" charset="-122"/>
              </a:rPr>
              <a:t>的一个单独的时域存在</a:t>
            </a:r>
          </a:p>
        </p:txBody>
      </p:sp>
      <p:pic>
        <p:nvPicPr>
          <p:cNvPr id="6" name="图片 5"/>
          <p:cNvPicPr>
            <a:picLocks noChangeAspect="1"/>
          </p:cNvPicPr>
          <p:nvPr/>
        </p:nvPicPr>
        <p:blipFill>
          <a:blip r:embed="rId2"/>
          <a:stretch>
            <a:fillRect/>
          </a:stretch>
        </p:blipFill>
        <p:spPr>
          <a:xfrm>
            <a:off x="4833966" y="5499779"/>
            <a:ext cx="3914775" cy="638175"/>
          </a:xfrm>
          <a:prstGeom prst="rect">
            <a:avLst/>
          </a:prstGeom>
        </p:spPr>
      </p:pic>
    </p:spTree>
    <p:extLst>
      <p:ext uri="{BB962C8B-B14F-4D97-AF65-F5344CB8AC3E}">
        <p14:creationId xmlns:p14="http://schemas.microsoft.com/office/powerpoint/2010/main" val="2054870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dirty="0" smtClean="0"/>
              <a:t>：累积误差补偿与校验更新</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D217307D-3959-4916-BAD0-BF292F31B85F}"/>
              </a:ext>
            </a:extLst>
          </p:cNvPr>
          <p:cNvSpPr/>
          <p:nvPr/>
        </p:nvSpPr>
        <p:spPr bwMode="auto">
          <a:xfrm>
            <a:off x="535851" y="5903056"/>
            <a:ext cx="2517687" cy="417416"/>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smtClean="0">
                <a:solidFill>
                  <a:srgbClr val="044875"/>
                </a:solidFill>
                <a:latin typeface="+mj-lt"/>
                <a:ea typeface="微软雅黑" pitchFamily="34" charset="-122"/>
                <a:cs typeface="+mj-cs"/>
              </a:rPr>
              <a:t>缩小载波间隔以满足同步需求</a:t>
            </a:r>
            <a:endParaRPr lang="zh-CN" altLang="en-US" sz="1400" b="1" kern="0" dirty="0">
              <a:solidFill>
                <a:srgbClr val="044875"/>
              </a:solidFill>
              <a:latin typeface="+mj-lt"/>
              <a:ea typeface="微软雅黑" pitchFamily="34" charset="-122"/>
              <a:cs typeface="+mj-cs"/>
            </a:endParaRPr>
          </a:p>
        </p:txBody>
      </p:sp>
      <p:sp>
        <p:nvSpPr>
          <p:cNvPr id="18" name="矩形: 圆角 17">
            <a:extLst>
              <a:ext uri="{FF2B5EF4-FFF2-40B4-BE49-F238E27FC236}">
                <a16:creationId xmlns:a16="http://schemas.microsoft.com/office/drawing/2014/main" id="{2BB33D17-19A0-45ED-9392-BAEDF2D81033}"/>
              </a:ext>
            </a:extLst>
          </p:cNvPr>
          <p:cNvSpPr/>
          <p:nvPr/>
        </p:nvSpPr>
        <p:spPr bwMode="auto">
          <a:xfrm>
            <a:off x="4022210" y="5894260"/>
            <a:ext cx="1274093" cy="377411"/>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smtClean="0">
                <a:solidFill>
                  <a:srgbClr val="044875"/>
                </a:solidFill>
                <a:latin typeface="+mj-lt"/>
                <a:ea typeface="微软雅黑" pitchFamily="34" charset="-122"/>
                <a:cs typeface="+mj-cs"/>
              </a:rPr>
              <a:t>利用均衡器补偿</a:t>
            </a:r>
            <a:endParaRPr lang="zh-CN" altLang="en-US" sz="1400" b="1" kern="0" dirty="0">
              <a:solidFill>
                <a:srgbClr val="044875"/>
              </a:solidFill>
              <a:latin typeface="+mj-lt"/>
              <a:ea typeface="微软雅黑" pitchFamily="34" charset="-122"/>
              <a:cs typeface="+mj-cs"/>
            </a:endParaRPr>
          </a:p>
        </p:txBody>
      </p:sp>
      <p:sp>
        <p:nvSpPr>
          <p:cNvPr id="19" name="矩形: 圆角 18">
            <a:extLst>
              <a:ext uri="{FF2B5EF4-FFF2-40B4-BE49-F238E27FC236}">
                <a16:creationId xmlns:a16="http://schemas.microsoft.com/office/drawing/2014/main" id="{E9F7DD15-8F0D-47D3-A614-80BCED80E172}"/>
              </a:ext>
            </a:extLst>
          </p:cNvPr>
          <p:cNvSpPr/>
          <p:nvPr/>
        </p:nvSpPr>
        <p:spPr bwMode="auto">
          <a:xfrm>
            <a:off x="6539741" y="5894260"/>
            <a:ext cx="1301384" cy="360015"/>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smtClean="0">
                <a:solidFill>
                  <a:srgbClr val="044875"/>
                </a:solidFill>
                <a:latin typeface="+mj-lt"/>
                <a:ea typeface="微软雅黑" pitchFamily="34" charset="-122"/>
                <a:cs typeface="+mj-cs"/>
              </a:rPr>
              <a:t>迭代反馈</a:t>
            </a:r>
            <a:endParaRPr lang="zh-CN" altLang="en-US" sz="1400" b="1" kern="0" dirty="0">
              <a:solidFill>
                <a:srgbClr val="044875"/>
              </a:solidFill>
              <a:latin typeface="+mj-lt"/>
              <a:ea typeface="微软雅黑" pitchFamily="34" charset="-122"/>
              <a:cs typeface="+mj-cs"/>
            </a:endParaRPr>
          </a:p>
        </p:txBody>
      </p:sp>
      <p:sp>
        <p:nvSpPr>
          <p:cNvPr id="20" name="箭头: 右 19">
            <a:extLst>
              <a:ext uri="{FF2B5EF4-FFF2-40B4-BE49-F238E27FC236}">
                <a16:creationId xmlns:a16="http://schemas.microsoft.com/office/drawing/2014/main" id="{AFC2FC3A-DBAD-40E6-98AA-6CDD7CBA7D12}"/>
              </a:ext>
            </a:extLst>
          </p:cNvPr>
          <p:cNvSpPr/>
          <p:nvPr/>
        </p:nvSpPr>
        <p:spPr bwMode="auto">
          <a:xfrm>
            <a:off x="3342930" y="6015701"/>
            <a:ext cx="389957" cy="168536"/>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1" name="箭头: 右 20">
            <a:extLst>
              <a:ext uri="{FF2B5EF4-FFF2-40B4-BE49-F238E27FC236}">
                <a16:creationId xmlns:a16="http://schemas.microsoft.com/office/drawing/2014/main" id="{2B21F052-63CC-40FA-BB98-63AFFC5811FE}"/>
              </a:ext>
            </a:extLst>
          </p:cNvPr>
          <p:cNvSpPr/>
          <p:nvPr/>
        </p:nvSpPr>
        <p:spPr bwMode="auto">
          <a:xfrm>
            <a:off x="5763973" y="6008175"/>
            <a:ext cx="393871" cy="152321"/>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6" name="文本框 25">
            <a:extLst>
              <a:ext uri="{FF2B5EF4-FFF2-40B4-BE49-F238E27FC236}">
                <a16:creationId xmlns:a16="http://schemas.microsoft.com/office/drawing/2014/main" id="{63B35A99-9FEF-4577-ACC4-80D5CB587644}"/>
              </a:ext>
            </a:extLst>
          </p:cNvPr>
          <p:cNvSpPr txBox="1"/>
          <p:nvPr/>
        </p:nvSpPr>
        <p:spPr>
          <a:xfrm>
            <a:off x="244633" y="892036"/>
            <a:ext cx="2483558" cy="396583"/>
          </a:xfrm>
          <a:prstGeom prst="rect">
            <a:avLst/>
          </a:prstGeom>
          <a:noFill/>
        </p:spPr>
        <p:txBody>
          <a:bodyPr wrap="square" rtlCol="0">
            <a:spAutoFit/>
          </a:bodyPr>
          <a:lstStyle/>
          <a:p>
            <a:pPr lvl="0">
              <a:lnSpc>
                <a:spcPct val="120000"/>
              </a:lnSpc>
              <a:defRPr/>
            </a:pPr>
            <a:r>
              <a:rPr lang="zh-CN" altLang="en-US" b="1" dirty="0" smtClean="0">
                <a:solidFill>
                  <a:srgbClr val="173A5A"/>
                </a:solidFill>
                <a:latin typeface="微软雅黑" panose="020B0503020204020204" pitchFamily="34" charset="-122"/>
                <a:ea typeface="微软雅黑" panose="020B0503020204020204" pitchFamily="34" charset="-122"/>
              </a:rPr>
              <a:t>调整载波间隔：</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D26EFE9-9566-4FA3-AA0E-CC38A94CC4CD}"/>
              </a:ext>
            </a:extLst>
          </p:cNvPr>
          <p:cNvSpPr txBox="1"/>
          <p:nvPr/>
        </p:nvSpPr>
        <p:spPr>
          <a:xfrm>
            <a:off x="1899470" y="853616"/>
            <a:ext cx="9468835" cy="1274195"/>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在进行时间戳修正后，时钟同步对于传输延迟的计算精度提高了，但是由于无线有线传输的不确定性，当传输延迟较大时，计算的误差也会增加，从而增加累积误差</a:t>
            </a:r>
            <a:r>
              <a:rPr lang="zh-CN" altLang="en-US" sz="1600" dirty="0" smtClean="0">
                <a:solidFill>
                  <a:srgbClr val="173A5A"/>
                </a:solidFill>
                <a:latin typeface="微软雅黑" panose="020B0503020204020204" pitchFamily="34" charset="-122"/>
                <a:ea typeface="微软雅黑" panose="020B0503020204020204" pitchFamily="34" charset="-122"/>
              </a:rPr>
              <a:t>。</a:t>
            </a:r>
            <a:endParaRPr lang="en-US" altLang="zh-CN" sz="1600" dirty="0" smtClean="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dirty="0" smtClean="0">
                <a:solidFill>
                  <a:srgbClr val="173A5A"/>
                </a:solidFill>
                <a:latin typeface="微软雅黑" panose="020B0503020204020204" pitchFamily="34" charset="-122"/>
                <a:ea typeface="微软雅黑" panose="020B0503020204020204" pitchFamily="34" charset="-122"/>
              </a:rPr>
              <a:t>累积误差</a:t>
            </a:r>
            <a:r>
              <a:rPr lang="zh-CN" altLang="en-US" sz="1600" dirty="0">
                <a:solidFill>
                  <a:srgbClr val="173A5A"/>
                </a:solidFill>
                <a:latin typeface="微软雅黑" panose="020B0503020204020204" pitchFamily="34" charset="-122"/>
                <a:ea typeface="微软雅黑" panose="020B0503020204020204" pitchFamily="34" charset="-122"/>
              </a:rPr>
              <a:t>造成的影响取决于同步过程中时隙的大小，时隙决定了同步精度的精度上限，当节点数目增多时，同步延迟增大，时隙长度对累积误差的影响就更明显</a:t>
            </a:r>
            <a:r>
              <a:rPr lang="zh-CN" altLang="en-US" sz="1600" dirty="0" smtClean="0">
                <a:solidFill>
                  <a:srgbClr val="173A5A"/>
                </a:solidFill>
                <a:latin typeface="微软雅黑" panose="020B0503020204020204" pitchFamily="34" charset="-122"/>
                <a:ea typeface="微软雅黑" panose="020B0503020204020204" pitchFamily="34" charset="-122"/>
              </a:rPr>
              <a:t>。</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52531" y="2464570"/>
            <a:ext cx="8810625" cy="2308324"/>
          </a:xfrm>
          <a:prstGeom prst="rect">
            <a:avLst/>
          </a:prstGeom>
          <a:noFill/>
        </p:spPr>
        <p:txBody>
          <a:bodyPr wrap="square" rtlCol="0">
            <a:spAutoFit/>
          </a:bodyPr>
          <a:lstStyle/>
          <a:p>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中无线帧和子帧的长度是相同的，无线帧为</a:t>
            </a:r>
            <a:r>
              <a:rPr lang="en-US" altLang="zh-CN" sz="1600" dirty="0">
                <a:solidFill>
                  <a:srgbClr val="173A5A"/>
                </a:solidFill>
                <a:latin typeface="微软雅黑" panose="020B0503020204020204" pitchFamily="34" charset="-122"/>
                <a:ea typeface="微软雅黑" panose="020B0503020204020204" pitchFamily="34" charset="-122"/>
              </a:rPr>
              <a:t>10ms</a:t>
            </a:r>
            <a:r>
              <a:rPr lang="zh-CN" altLang="en-US" sz="1600" dirty="0">
                <a:solidFill>
                  <a:srgbClr val="173A5A"/>
                </a:solidFill>
                <a:latin typeface="微软雅黑" panose="020B0503020204020204" pitchFamily="34" charset="-122"/>
                <a:ea typeface="微软雅黑" panose="020B0503020204020204" pitchFamily="34" charset="-122"/>
              </a:rPr>
              <a:t>，子帧长度为</a:t>
            </a:r>
            <a:r>
              <a:rPr lang="en-US" altLang="zh-CN" sz="1600" dirty="0">
                <a:solidFill>
                  <a:srgbClr val="173A5A"/>
                </a:solidFill>
                <a:latin typeface="微软雅黑" panose="020B0503020204020204" pitchFamily="34" charset="-122"/>
                <a:ea typeface="微软雅黑" panose="020B0503020204020204" pitchFamily="34" charset="-122"/>
              </a:rPr>
              <a:t>1ms</a:t>
            </a:r>
          </a:p>
          <a:p>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中一个时隙包含的</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符号数量为</a:t>
            </a:r>
            <a:r>
              <a:rPr lang="en-US" altLang="zh-CN" sz="1600" dirty="0">
                <a:solidFill>
                  <a:srgbClr val="173A5A"/>
                </a:solidFill>
                <a:latin typeface="微软雅黑" panose="020B0503020204020204" pitchFamily="34" charset="-122"/>
                <a:ea typeface="微软雅黑" panose="020B0503020204020204" pitchFamily="34" charset="-122"/>
              </a:rPr>
              <a:t>14</a:t>
            </a:r>
            <a:r>
              <a:rPr lang="zh-CN" altLang="en-US" sz="1600" dirty="0">
                <a:solidFill>
                  <a:srgbClr val="173A5A"/>
                </a:solidFill>
                <a:latin typeface="微软雅黑" panose="020B0503020204020204" pitchFamily="34" charset="-122"/>
                <a:ea typeface="微软雅黑" panose="020B0503020204020204" pitchFamily="34" charset="-122"/>
              </a:rPr>
              <a:t>，不同的载波间隔下每个子帧包含的时隙数量不同</a:t>
            </a:r>
          </a:p>
          <a:p>
            <a:r>
              <a:rPr lang="en-US" altLang="zh-CN" sz="1600" dirty="0" err="1">
                <a:solidFill>
                  <a:srgbClr val="173A5A"/>
                </a:solidFill>
                <a:latin typeface="微软雅黑" panose="020B0503020204020204" pitchFamily="34" charset="-122"/>
                <a:ea typeface="微软雅黑" panose="020B0503020204020204" pitchFamily="34" charset="-122"/>
              </a:rPr>
              <a:t>ssb</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时钟同步报文</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固定占有</a:t>
            </a:r>
            <a:r>
              <a:rPr lang="en-US" altLang="zh-CN" sz="1600" dirty="0">
                <a:solidFill>
                  <a:srgbClr val="173A5A"/>
                </a:solidFill>
                <a:latin typeface="微软雅黑" panose="020B0503020204020204" pitchFamily="34" charset="-122"/>
                <a:ea typeface="微软雅黑" panose="020B0503020204020204" pitchFamily="34" charset="-122"/>
              </a:rPr>
              <a:t>4</a:t>
            </a:r>
            <a:r>
              <a:rPr lang="zh-CN" altLang="en-US" sz="1600" dirty="0">
                <a:solidFill>
                  <a:srgbClr val="173A5A"/>
                </a:solidFill>
                <a:latin typeface="微软雅黑" panose="020B0503020204020204" pitchFamily="34" charset="-122"/>
                <a:ea typeface="微软雅黑" panose="020B0503020204020204" pitchFamily="34" charset="-122"/>
              </a:rPr>
              <a:t>个</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符号，所以不同的子载波间隔下</a:t>
            </a:r>
            <a:r>
              <a:rPr lang="en-US" altLang="zh-CN" sz="1600" dirty="0" err="1">
                <a:solidFill>
                  <a:srgbClr val="173A5A"/>
                </a:solidFill>
                <a:latin typeface="微软雅黑" panose="020B0503020204020204" pitchFamily="34" charset="-122"/>
                <a:ea typeface="微软雅黑" panose="020B0503020204020204" pitchFamily="34" charset="-122"/>
              </a:rPr>
              <a:t>ssb</a:t>
            </a:r>
            <a:r>
              <a:rPr lang="zh-CN" altLang="en-US" sz="1600" dirty="0">
                <a:solidFill>
                  <a:srgbClr val="173A5A"/>
                </a:solidFill>
                <a:latin typeface="微软雅黑" panose="020B0503020204020204" pitchFamily="34" charset="-122"/>
                <a:ea typeface="微软雅黑" panose="020B0503020204020204" pitchFamily="34" charset="-122"/>
              </a:rPr>
              <a:t>的持续时间和周期不同，</a:t>
            </a:r>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子载波间隔是可调整的</a:t>
            </a:r>
            <a:endParaRPr lang="en-US" altLang="zh-CN" sz="1600" dirty="0">
              <a:solidFill>
                <a:srgbClr val="173A5A"/>
              </a:solidFill>
              <a:latin typeface="微软雅黑" panose="020B0503020204020204" pitchFamily="34" charset="-122"/>
              <a:ea typeface="微软雅黑" panose="020B0503020204020204" pitchFamily="34" charset="-122"/>
            </a:endParaRPr>
          </a:p>
          <a:p>
            <a:r>
              <a:rPr lang="zh-CN" altLang="en-US" sz="1600" dirty="0">
                <a:solidFill>
                  <a:srgbClr val="173A5A"/>
                </a:solidFill>
                <a:latin typeface="微软雅黑" panose="020B0503020204020204" pitchFamily="34" charset="-122"/>
                <a:ea typeface="微软雅黑" panose="020B0503020204020204" pitchFamily="34" charset="-122"/>
              </a:rPr>
              <a:t>利用</a:t>
            </a:r>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网络子载波间隔的可分配这一特性，通过增大子载波间隔来减少子载波数量，减少</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的符号长度，从而降低时延，减少累积误差。</a:t>
            </a:r>
          </a:p>
          <a:p>
            <a:r>
              <a:rPr lang="zh-CN" altLang="en-US" sz="1600" dirty="0">
                <a:solidFill>
                  <a:srgbClr val="173A5A"/>
                </a:solidFill>
                <a:latin typeface="微软雅黑" panose="020B0503020204020204" pitchFamily="34" charset="-122"/>
                <a:ea typeface="微软雅黑" panose="020B0503020204020204" pitchFamily="34" charset="-122"/>
              </a:rPr>
              <a:t>在大致的传输环境一定的情况下，相干带宽是相同的，子载波间隔</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即子载波带宽</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越大，子载波数量越少，每个子载波的带宽越大，产生频率选择性衰弱的可能性越高</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信号带宽大于相干性带宽时才会发生</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 因此</a:t>
            </a:r>
            <a:r>
              <a:rPr lang="zh-CN" altLang="en-US" sz="1600" dirty="0" smtClean="0">
                <a:solidFill>
                  <a:srgbClr val="173A5A"/>
                </a:solidFill>
                <a:latin typeface="微软雅黑" panose="020B0503020204020204" pitchFamily="34" charset="-122"/>
                <a:ea typeface="微软雅黑" panose="020B0503020204020204" pitchFamily="34" charset="-122"/>
              </a:rPr>
              <a:t>在需要根据需求</a:t>
            </a:r>
            <a:r>
              <a:rPr lang="zh-CN" altLang="en-US" sz="1600" dirty="0">
                <a:solidFill>
                  <a:srgbClr val="173A5A"/>
                </a:solidFill>
                <a:latin typeface="微软雅黑" panose="020B0503020204020204" pitchFamily="34" charset="-122"/>
                <a:ea typeface="微软雅黑" panose="020B0503020204020204" pitchFamily="34" charset="-122"/>
              </a:rPr>
              <a:t>再利用均衡器进行</a:t>
            </a:r>
            <a:r>
              <a:rPr lang="zh-CN" altLang="en-US" sz="1600" dirty="0" smtClean="0">
                <a:solidFill>
                  <a:srgbClr val="173A5A"/>
                </a:solidFill>
                <a:latin typeface="微软雅黑" panose="020B0503020204020204" pitchFamily="34" charset="-122"/>
                <a:ea typeface="微软雅黑" panose="020B0503020204020204" pitchFamily="34" charset="-122"/>
              </a:rPr>
              <a:t>补偿。</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568" y="4522356"/>
            <a:ext cx="3571026" cy="2335644"/>
          </a:xfrm>
          <a:prstGeom prst="rect">
            <a:avLst/>
          </a:prstGeom>
        </p:spPr>
      </p:pic>
    </p:spTree>
    <p:extLst>
      <p:ext uri="{BB962C8B-B14F-4D97-AF65-F5344CB8AC3E}">
        <p14:creationId xmlns:p14="http://schemas.microsoft.com/office/powerpoint/2010/main" val="1554006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14</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a:t>研究内容二：累积误差补偿与校验更新</a:t>
            </a:r>
            <a:endParaRPr lang="zh-CN" altLang="en-US" dirty="0"/>
          </a:p>
        </p:txBody>
      </p:sp>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412421"/>
          </a:xfrm>
          <a:prstGeom prst="rect">
            <a:avLst/>
          </a:prstGeom>
          <a:noFill/>
        </p:spPr>
        <p:txBody>
          <a:bodyPr wrap="square" rtlCol="0">
            <a:spAutoFit/>
          </a:bodyPr>
          <a:lstStyle/>
          <a:p>
            <a:pPr algn="just">
              <a:lnSpc>
                <a:spcPct val="13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通过仿真和实物验证累积误差补偿对于大规模异构网络时钟同步</a:t>
            </a:r>
            <a:r>
              <a:rPr lang="zh-CN" altLang="en-US" sz="1600" b="1" dirty="0" smtClean="0">
                <a:solidFill>
                  <a:srgbClr val="173A5A"/>
                </a:solidFill>
                <a:latin typeface="微软雅黑" panose="020B0503020204020204" pitchFamily="34" charset="-122"/>
                <a:ea typeface="微软雅黑" panose="020B0503020204020204" pitchFamily="34" charset="-122"/>
              </a:rPr>
              <a:t>的影响</a:t>
            </a:r>
            <a:endParaRPr lang="zh-CN" altLang="en-US" sz="1600" b="1" dirty="0">
              <a:solidFill>
                <a:srgbClr val="173A5A"/>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单跳实验</a:t>
            </a:r>
            <a:endParaRPr lang="zh-CN" altLang="en-US" b="1" dirty="0"/>
          </a:p>
        </p:txBody>
      </p:sp>
      <p:pic>
        <p:nvPicPr>
          <p:cNvPr id="22" name="图片 21" descr="untitled2"/>
          <p:cNvPicPr>
            <a:picLocks noChangeAspect="1"/>
          </p:cNvPicPr>
          <p:nvPr/>
        </p:nvPicPr>
        <p:blipFill rotWithShape="1">
          <a:blip r:embed="rId2"/>
          <a:srcRect l="6695" t="-630"/>
          <a:stretch/>
        </p:blipFill>
        <p:spPr>
          <a:xfrm>
            <a:off x="723899" y="1304925"/>
            <a:ext cx="3584121" cy="2892065"/>
          </a:xfrm>
          <a:prstGeom prst="rect">
            <a:avLst/>
          </a:prstGeom>
        </p:spPr>
      </p:pic>
      <p:pic>
        <p:nvPicPr>
          <p:cNvPr id="24" name="图片 23" descr="untitled"/>
          <p:cNvPicPr>
            <a:picLocks noChangeAspect="1"/>
          </p:cNvPicPr>
          <p:nvPr/>
        </p:nvPicPr>
        <p:blipFill>
          <a:blip r:embed="rId3"/>
          <a:stretch>
            <a:fillRect/>
          </a:stretch>
        </p:blipFill>
        <p:spPr>
          <a:xfrm>
            <a:off x="8509970" y="1670495"/>
            <a:ext cx="3222864" cy="2411215"/>
          </a:xfrm>
          <a:prstGeom prst="rect">
            <a:avLst/>
          </a:prstGeom>
        </p:spPr>
      </p:pic>
      <p:pic>
        <p:nvPicPr>
          <p:cNvPr id="26" name="图片 25" descr="untitled3"/>
          <p:cNvPicPr>
            <a:picLocks noChangeAspect="1"/>
          </p:cNvPicPr>
          <p:nvPr/>
        </p:nvPicPr>
        <p:blipFill>
          <a:blip r:embed="rId4"/>
          <a:stretch>
            <a:fillRect/>
          </a:stretch>
        </p:blipFill>
        <p:spPr>
          <a:xfrm>
            <a:off x="5133022" y="1665852"/>
            <a:ext cx="3376948" cy="2526494"/>
          </a:xfrm>
          <a:prstGeom prst="rect">
            <a:avLst/>
          </a:prstGeom>
        </p:spPr>
      </p:pic>
      <p:sp>
        <p:nvSpPr>
          <p:cNvPr id="28" name="文本框 27">
            <a:extLst>
              <a:ext uri="{FF2B5EF4-FFF2-40B4-BE49-F238E27FC236}">
                <a16:creationId xmlns:a16="http://schemas.microsoft.com/office/drawing/2014/main" id="{70D83EE5-C289-46A7-9291-B8B8F81F6480}"/>
              </a:ext>
            </a:extLst>
          </p:cNvPr>
          <p:cNvSpPr txBox="1"/>
          <p:nvPr/>
        </p:nvSpPr>
        <p:spPr>
          <a:xfrm>
            <a:off x="1571338" y="5364424"/>
            <a:ext cx="9103179" cy="370014"/>
          </a:xfrm>
          <a:prstGeom prst="rect">
            <a:avLst/>
          </a:prstGeom>
          <a:noFill/>
        </p:spPr>
        <p:txBody>
          <a:bodyPr wrap="square">
            <a:spAutoFit/>
          </a:bodyPr>
          <a:lstStyle/>
          <a:p>
            <a:pPr algn="ctr"/>
            <a:r>
              <a:rPr lang="zh-CN" altLang="en-US" b="1" dirty="0" smtClean="0">
                <a:solidFill>
                  <a:schemeClr val="accent3">
                    <a:lumMod val="75000"/>
                  </a:schemeClr>
                </a:solidFill>
                <a:latin typeface="+mj-ea"/>
                <a:ea typeface="+mj-ea"/>
              </a:rPr>
              <a:t>单跳误差优化结果</a:t>
            </a:r>
            <a:endParaRPr lang="zh-CN" altLang="en-US" b="1" dirty="0">
              <a:solidFill>
                <a:srgbClr val="FF0000"/>
              </a:solidFill>
              <a:latin typeface="+mj-ea"/>
              <a:ea typeface="+mj-ea"/>
            </a:endParaRPr>
          </a:p>
        </p:txBody>
      </p:sp>
    </p:spTree>
    <p:extLst>
      <p:ext uri="{BB962C8B-B14F-4D97-AF65-F5344CB8AC3E}">
        <p14:creationId xmlns:p14="http://schemas.microsoft.com/office/powerpoint/2010/main" val="697184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dirty="0" smtClean="0"/>
              <a:t>：累积误差补偿与校验更新</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D8C64653-EEDC-4B3C-9520-48B7C0715DA6}"/>
              </a:ext>
            </a:extLst>
          </p:cNvPr>
          <p:cNvSpPr txBox="1"/>
          <p:nvPr/>
        </p:nvSpPr>
        <p:spPr>
          <a:xfrm>
            <a:off x="2877687" y="1122740"/>
            <a:ext cx="8363126" cy="412421"/>
          </a:xfrm>
          <a:prstGeom prst="rect">
            <a:avLst/>
          </a:prstGeom>
          <a:noFill/>
        </p:spPr>
        <p:txBody>
          <a:bodyPr wrap="square" rtlCol="0">
            <a:spAutoFit/>
          </a:bodyPr>
          <a:lstStyle/>
          <a:p>
            <a:pPr algn="just">
              <a:lnSpc>
                <a:spcPct val="13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针对大规模网络存在的累积误差问题进行分析与补偿</a:t>
            </a:r>
            <a:endParaRPr lang="zh-CN" altLang="en-US" sz="1600" b="1" dirty="0">
              <a:solidFill>
                <a:srgbClr val="173A5A"/>
              </a:solidFill>
              <a:latin typeface="微软雅黑" panose="020B0503020204020204" pitchFamily="34" charset="-122"/>
              <a:ea typeface="微软雅黑" panose="020B0503020204020204" pitchFamily="34" charset="-122"/>
            </a:endParaRPr>
          </a:p>
        </p:txBody>
      </p:sp>
      <p:sp>
        <p:nvSpPr>
          <p:cNvPr id="92" name="矩形: 圆角 91">
            <a:extLst>
              <a:ext uri="{FF2B5EF4-FFF2-40B4-BE49-F238E27FC236}">
                <a16:creationId xmlns:a16="http://schemas.microsoft.com/office/drawing/2014/main" id="{FDB686DE-0992-47A6-BF54-DF4D21AAB13A}"/>
              </a:ext>
            </a:extLst>
          </p:cNvPr>
          <p:cNvSpPr/>
          <p:nvPr/>
        </p:nvSpPr>
        <p:spPr>
          <a:xfrm>
            <a:off x="991416" y="1141570"/>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94" name="矩形: 圆角 93">
            <a:extLst>
              <a:ext uri="{FF2B5EF4-FFF2-40B4-BE49-F238E27FC236}">
                <a16:creationId xmlns:a16="http://schemas.microsoft.com/office/drawing/2014/main" id="{E26DC98A-50C6-4C50-AB93-78F49A4AE718}"/>
              </a:ext>
            </a:extLst>
          </p:cNvPr>
          <p:cNvSpPr/>
          <p:nvPr/>
        </p:nvSpPr>
        <p:spPr>
          <a:xfrm>
            <a:off x="992324" y="1962153"/>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误差来源</a:t>
            </a:r>
            <a:endParaRPr lang="zh-CN" altLang="en-US" b="1" dirty="0"/>
          </a:p>
        </p:txBody>
      </p:sp>
      <p:sp>
        <p:nvSpPr>
          <p:cNvPr id="102" name="文本框 101">
            <a:extLst>
              <a:ext uri="{FF2B5EF4-FFF2-40B4-BE49-F238E27FC236}">
                <a16:creationId xmlns:a16="http://schemas.microsoft.com/office/drawing/2014/main" id="{514D614D-7809-4F64-A5FE-FD08AF59FC2D}"/>
              </a:ext>
            </a:extLst>
          </p:cNvPr>
          <p:cNvSpPr txBox="1"/>
          <p:nvPr/>
        </p:nvSpPr>
        <p:spPr>
          <a:xfrm>
            <a:off x="2740420" y="2033314"/>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同步误差随着跳数增加不断累积</a:t>
            </a:r>
            <a:endParaRPr lang="zh-CN" altLang="en-US" sz="1600" b="1" dirty="0">
              <a:solidFill>
                <a:srgbClr val="173A5A"/>
              </a:solidFill>
            </a:endParaRPr>
          </a:p>
        </p:txBody>
      </p:sp>
      <p:sp>
        <p:nvSpPr>
          <p:cNvPr id="104" name="文本框 103">
            <a:extLst>
              <a:ext uri="{FF2B5EF4-FFF2-40B4-BE49-F238E27FC236}">
                <a16:creationId xmlns:a16="http://schemas.microsoft.com/office/drawing/2014/main" id="{434B8001-9ED5-4AB4-BD43-A8306D1BA3FA}"/>
              </a:ext>
            </a:extLst>
          </p:cNvPr>
          <p:cNvSpPr txBox="1"/>
          <p:nvPr/>
        </p:nvSpPr>
        <p:spPr>
          <a:xfrm>
            <a:off x="6767721" y="1986938"/>
            <a:ext cx="2785854"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时隙长度影响端到端延迟</a:t>
            </a:r>
            <a:endParaRPr lang="zh-CN" altLang="en-US" sz="1600" b="1" dirty="0">
              <a:solidFill>
                <a:srgbClr val="173A5A"/>
              </a:solidFill>
            </a:endParaRPr>
          </a:p>
        </p:txBody>
      </p:sp>
      <p:sp>
        <p:nvSpPr>
          <p:cNvPr id="106" name="矩形: 圆角 105">
            <a:extLst>
              <a:ext uri="{FF2B5EF4-FFF2-40B4-BE49-F238E27FC236}">
                <a16:creationId xmlns:a16="http://schemas.microsoft.com/office/drawing/2014/main" id="{B4724641-6662-4423-84CE-F45B7ECAF837}"/>
              </a:ext>
            </a:extLst>
          </p:cNvPr>
          <p:cNvSpPr/>
          <p:nvPr/>
        </p:nvSpPr>
        <p:spPr>
          <a:xfrm>
            <a:off x="992324" y="2870584"/>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研究思想</a:t>
            </a:r>
          </a:p>
        </p:txBody>
      </p:sp>
      <p:sp>
        <p:nvSpPr>
          <p:cNvPr id="123" name="矩形: 圆角 122">
            <a:extLst>
              <a:ext uri="{FF2B5EF4-FFF2-40B4-BE49-F238E27FC236}">
                <a16:creationId xmlns:a16="http://schemas.microsoft.com/office/drawing/2014/main" id="{4F164348-6E38-43D2-8DEC-C6251EBFC0C2}"/>
              </a:ext>
            </a:extLst>
          </p:cNvPr>
          <p:cNvSpPr/>
          <p:nvPr/>
        </p:nvSpPr>
        <p:spPr>
          <a:xfrm>
            <a:off x="992324" y="4032755"/>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时间戳</a:t>
            </a:r>
            <a:endParaRPr lang="zh-CN" altLang="en-US" b="1" dirty="0"/>
          </a:p>
        </p:txBody>
      </p:sp>
      <p:sp>
        <p:nvSpPr>
          <p:cNvPr id="26" name="文本框 25">
            <a:extLst>
              <a:ext uri="{FF2B5EF4-FFF2-40B4-BE49-F238E27FC236}">
                <a16:creationId xmlns:a16="http://schemas.microsoft.com/office/drawing/2014/main" id="{514D614D-7809-4F64-A5FE-FD08AF59FC2D}"/>
              </a:ext>
            </a:extLst>
          </p:cNvPr>
          <p:cNvSpPr txBox="1"/>
          <p:nvPr/>
        </p:nvSpPr>
        <p:spPr>
          <a:xfrm>
            <a:off x="2755267" y="2901582"/>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补偿时间戳</a:t>
            </a:r>
            <a:endParaRPr lang="zh-CN" altLang="en-US" sz="1600" b="1" dirty="0">
              <a:solidFill>
                <a:srgbClr val="173A5A"/>
              </a:solidFill>
            </a:endParaRPr>
          </a:p>
        </p:txBody>
      </p:sp>
      <p:sp>
        <p:nvSpPr>
          <p:cNvPr id="27" name="文本框 26">
            <a:extLst>
              <a:ext uri="{FF2B5EF4-FFF2-40B4-BE49-F238E27FC236}">
                <a16:creationId xmlns:a16="http://schemas.microsoft.com/office/drawing/2014/main" id="{514D614D-7809-4F64-A5FE-FD08AF59FC2D}"/>
              </a:ext>
            </a:extLst>
          </p:cNvPr>
          <p:cNvSpPr txBox="1"/>
          <p:nvPr/>
        </p:nvSpPr>
        <p:spPr>
          <a:xfrm>
            <a:off x="6781189" y="2800909"/>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调整载波间隔</a:t>
            </a:r>
            <a:endParaRPr lang="zh-CN" altLang="en-US" sz="1600" b="1" dirty="0">
              <a:solidFill>
                <a:srgbClr val="173A5A"/>
              </a:solidFill>
            </a:endParaRPr>
          </a:p>
        </p:txBody>
      </p:sp>
      <p:pic>
        <p:nvPicPr>
          <p:cNvPr id="2" name="图片 1"/>
          <p:cNvPicPr>
            <a:picLocks noChangeAspect="1"/>
          </p:cNvPicPr>
          <p:nvPr/>
        </p:nvPicPr>
        <p:blipFill>
          <a:blip r:embed="rId2"/>
          <a:stretch>
            <a:fillRect/>
          </a:stretch>
        </p:blipFill>
        <p:spPr>
          <a:xfrm>
            <a:off x="6781189" y="3240136"/>
            <a:ext cx="3097943" cy="3166087"/>
          </a:xfrm>
          <a:prstGeom prst="rect">
            <a:avLst/>
          </a:prstGeom>
        </p:spPr>
      </p:pic>
      <p:sp>
        <p:nvSpPr>
          <p:cNvPr id="6" name="文本框 5"/>
          <p:cNvSpPr txBox="1"/>
          <p:nvPr/>
        </p:nvSpPr>
        <p:spPr>
          <a:xfrm>
            <a:off x="3076575" y="4619625"/>
            <a:ext cx="2819400" cy="876300"/>
          </a:xfrm>
          <a:prstGeom prst="rect">
            <a:avLst/>
          </a:prstGeom>
          <a:noFill/>
        </p:spPr>
        <p:txBody>
          <a:bodyPr wrap="square" rtlCol="0">
            <a:spAutoFit/>
          </a:bodyPr>
          <a:lstStyle/>
          <a:p>
            <a:endParaRPr lang="zh-CN" altLang="en-US" dirty="0"/>
          </a:p>
        </p:txBody>
      </p:sp>
      <p:pic>
        <p:nvPicPr>
          <p:cNvPr id="29" name="图片 28"/>
          <p:cNvPicPr>
            <a:picLocks noChangeAspect="1"/>
          </p:cNvPicPr>
          <p:nvPr/>
        </p:nvPicPr>
        <p:blipFill>
          <a:blip r:embed="rId3"/>
          <a:stretch>
            <a:fillRect/>
          </a:stretch>
        </p:blipFill>
        <p:spPr>
          <a:xfrm>
            <a:off x="2787379" y="3614880"/>
            <a:ext cx="3634256" cy="3020167"/>
          </a:xfrm>
          <a:prstGeom prst="rect">
            <a:avLst/>
          </a:prstGeom>
        </p:spPr>
      </p:pic>
      <p:pic>
        <p:nvPicPr>
          <p:cNvPr id="31" name="图片 30"/>
          <p:cNvPicPr>
            <a:picLocks noChangeAspect="1"/>
          </p:cNvPicPr>
          <p:nvPr/>
        </p:nvPicPr>
        <p:blipFill>
          <a:blip r:embed="rId4"/>
          <a:stretch>
            <a:fillRect/>
          </a:stretch>
        </p:blipFill>
        <p:spPr>
          <a:xfrm>
            <a:off x="6781189" y="6078220"/>
            <a:ext cx="4179570" cy="779780"/>
          </a:xfrm>
          <a:prstGeom prst="rect">
            <a:avLst/>
          </a:prstGeom>
        </p:spPr>
      </p:pic>
    </p:spTree>
    <p:extLst>
      <p:ext uri="{BB962C8B-B14F-4D97-AF65-F5344CB8AC3E}">
        <p14:creationId xmlns:p14="http://schemas.microsoft.com/office/powerpoint/2010/main" val="405939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a:t>研究内容二：累积误差补偿与校验更新</a:t>
            </a:r>
            <a:endParaRPr lang="zh-CN" altLang="en-US" dirty="0"/>
          </a:p>
        </p:txBody>
      </p:sp>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412421"/>
          </a:xfrm>
          <a:prstGeom prst="rect">
            <a:avLst/>
          </a:prstGeom>
          <a:noFill/>
        </p:spPr>
        <p:txBody>
          <a:bodyPr wrap="square" rtlCol="0">
            <a:spAutoFit/>
          </a:bodyPr>
          <a:lstStyle/>
          <a:p>
            <a:pPr algn="just">
              <a:lnSpc>
                <a:spcPct val="13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通过仿真和实物验证累积误差补偿对于大规模异构网络时钟同步</a:t>
            </a:r>
            <a:r>
              <a:rPr lang="zh-CN" altLang="en-US" sz="1600" b="1" dirty="0" smtClean="0">
                <a:solidFill>
                  <a:srgbClr val="173A5A"/>
                </a:solidFill>
                <a:latin typeface="微软雅黑" panose="020B0503020204020204" pitchFamily="34" charset="-122"/>
                <a:ea typeface="微软雅黑" panose="020B0503020204020204" pitchFamily="34" charset="-122"/>
              </a:rPr>
              <a:t>的影响</a:t>
            </a:r>
            <a:endParaRPr lang="zh-CN" altLang="en-US" sz="1600" b="1" dirty="0">
              <a:solidFill>
                <a:srgbClr val="173A5A"/>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多跳成果</a:t>
            </a:r>
            <a:endParaRPr lang="zh-CN" altLang="en-US" b="1" dirty="0"/>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284" y="1830422"/>
            <a:ext cx="5768633" cy="3845755"/>
          </a:xfrm>
          <a:prstGeom prst="rect">
            <a:avLst/>
          </a:prstGeom>
        </p:spPr>
      </p:pic>
      <p:sp>
        <p:nvSpPr>
          <p:cNvPr id="28" name="文本框 27">
            <a:extLst>
              <a:ext uri="{FF2B5EF4-FFF2-40B4-BE49-F238E27FC236}">
                <a16:creationId xmlns:a16="http://schemas.microsoft.com/office/drawing/2014/main" id="{70D83EE5-C289-46A7-9291-B8B8F81F6480}"/>
              </a:ext>
            </a:extLst>
          </p:cNvPr>
          <p:cNvSpPr txBox="1"/>
          <p:nvPr/>
        </p:nvSpPr>
        <p:spPr>
          <a:xfrm>
            <a:off x="1256672" y="5998567"/>
            <a:ext cx="9103179" cy="370014"/>
          </a:xfrm>
          <a:prstGeom prst="rect">
            <a:avLst/>
          </a:prstGeom>
          <a:noFill/>
        </p:spPr>
        <p:txBody>
          <a:bodyPr wrap="square">
            <a:spAutoFit/>
          </a:bodyPr>
          <a:lstStyle/>
          <a:p>
            <a:pPr algn="ctr"/>
            <a:r>
              <a:rPr lang="zh-CN" altLang="en-US" b="1" dirty="0" smtClean="0">
                <a:solidFill>
                  <a:schemeClr val="accent3">
                    <a:lumMod val="75000"/>
                  </a:schemeClr>
                </a:solidFill>
                <a:latin typeface="+mj-ea"/>
                <a:ea typeface="+mj-ea"/>
              </a:rPr>
              <a:t>累积误差优化对同步精度的影响</a:t>
            </a:r>
            <a:r>
              <a:rPr lang="zh-CN" altLang="en-US" b="1" dirty="0" smtClean="0">
                <a:solidFill>
                  <a:srgbClr val="FF0000"/>
                </a:solidFill>
                <a:latin typeface="+mj-ea"/>
                <a:ea typeface="+mj-ea"/>
              </a:rPr>
              <a:t>随着节点数量提升而增加</a:t>
            </a:r>
            <a:endParaRPr lang="zh-CN" altLang="en-US" b="1" dirty="0">
              <a:solidFill>
                <a:srgbClr val="FF0000"/>
              </a:solidFill>
              <a:latin typeface="+mj-ea"/>
              <a:ea typeface="+mj-ea"/>
            </a:endParaRPr>
          </a:p>
        </p:txBody>
      </p:sp>
    </p:spTree>
    <p:extLst>
      <p:ext uri="{BB962C8B-B14F-4D97-AF65-F5344CB8AC3E}">
        <p14:creationId xmlns:p14="http://schemas.microsoft.com/office/powerpoint/2010/main" val="1400034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研究内容二：累积误差补偿与校验更新</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17</a:t>
            </a:fld>
            <a:endParaRPr lang="zh-CN" altLang="en-US" dirty="0"/>
          </a:p>
        </p:txBody>
      </p:sp>
      <p:sp>
        <p:nvSpPr>
          <p:cNvPr id="75" name="矩形: 圆角 74">
            <a:extLst>
              <a:ext uri="{FF2B5EF4-FFF2-40B4-BE49-F238E27FC236}">
                <a16:creationId xmlns:a16="http://schemas.microsoft.com/office/drawing/2014/main" id="{F50F9B52-9429-4996-95EF-3CE17DF079C3}"/>
              </a:ext>
            </a:extLst>
          </p:cNvPr>
          <p:cNvSpPr/>
          <p:nvPr/>
        </p:nvSpPr>
        <p:spPr>
          <a:xfrm>
            <a:off x="1323919" y="454775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全局的校验更新</a:t>
            </a:r>
            <a:endParaRPr lang="zh-CN" altLang="en-US" sz="1600" b="1" dirty="0"/>
          </a:p>
        </p:txBody>
      </p:sp>
      <p:sp>
        <p:nvSpPr>
          <p:cNvPr id="81" name="文本框 80">
            <a:extLst>
              <a:ext uri="{FF2B5EF4-FFF2-40B4-BE49-F238E27FC236}">
                <a16:creationId xmlns:a16="http://schemas.microsoft.com/office/drawing/2014/main" id="{44FC8AF6-5C82-4C7C-8325-7829596379EA}"/>
              </a:ext>
            </a:extLst>
          </p:cNvPr>
          <p:cNvSpPr txBox="1"/>
          <p:nvPr/>
        </p:nvSpPr>
        <p:spPr>
          <a:xfrm>
            <a:off x="3243665" y="1019696"/>
            <a:ext cx="7438676" cy="2456057"/>
          </a:xfrm>
          <a:prstGeom prst="rect">
            <a:avLst/>
          </a:prstGeom>
          <a:noFill/>
        </p:spPr>
        <p:txBody>
          <a:bodyPr wrap="square" rtlCol="0">
            <a:spAutoFit/>
          </a:bodyPr>
          <a:lstStyle/>
          <a:p>
            <a:pPr lvl="0">
              <a:lnSpc>
                <a:spcPct val="12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原有</a:t>
            </a:r>
            <a:r>
              <a:rPr lang="zh-CN" altLang="en-US" sz="1600" b="1" dirty="0">
                <a:solidFill>
                  <a:srgbClr val="173A5A"/>
                </a:solidFill>
                <a:latin typeface="微软雅黑" panose="020B0503020204020204" pitchFamily="34" charset="-122"/>
                <a:ea typeface="微软雅黑" panose="020B0503020204020204" pitchFamily="34" charset="-122"/>
              </a:rPr>
              <a:t>的网络拓扑同步规则将会保留，以节省传输资源，因此需要更新的就是新增的网络节点的本地</a:t>
            </a:r>
            <a:r>
              <a:rPr lang="zh-CN" altLang="en-US" sz="1600" b="1" dirty="0" smtClean="0">
                <a:solidFill>
                  <a:srgbClr val="173A5A"/>
                </a:solidFill>
                <a:latin typeface="微软雅黑" panose="020B0503020204020204" pitchFamily="34" charset="-122"/>
                <a:ea typeface="微软雅黑" panose="020B0503020204020204" pitchFamily="34" charset="-122"/>
              </a:rPr>
              <a:t>校验。</a:t>
            </a:r>
            <a:endParaRPr lang="en-US" altLang="zh-CN" sz="1600" b="1" dirty="0" smtClean="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由于</a:t>
            </a:r>
            <a:r>
              <a:rPr lang="zh-CN" altLang="en-US" sz="1600" b="1" dirty="0">
                <a:solidFill>
                  <a:srgbClr val="173A5A"/>
                </a:solidFill>
                <a:latin typeface="微软雅黑" panose="020B0503020204020204" pitchFamily="34" charset="-122"/>
                <a:ea typeface="微软雅黑" panose="020B0503020204020204" pitchFamily="34" charset="-122"/>
              </a:rPr>
              <a:t>新增的无线终端节点分布的不确定性，如果直接取与有线主时钟的主从关系，势必要从其他的原有节点中取得原有的网络参数值，从而带来更多的跨机传输开销，因此选择将其作为一个新增的局域网络，和就近的无线节点进行同步，即将该对接的无线节点视为之前混合架构中的高精度有线主时钟，并采用之前的同步优化规则对新增节点进行同步，这样可以有效节省计算开销，并且由于原有无线节点已经进行过累积误差优化，这样所带来的误差在可接受的范围内</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1793" y="1766847"/>
            <a:ext cx="1528703"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网络拓扑校验更新</a:t>
            </a:r>
            <a:endParaRPr lang="zh-CN" altLang="en-US" sz="1600" b="1" dirty="0"/>
          </a:p>
        </p:txBody>
      </p:sp>
      <p:sp>
        <p:nvSpPr>
          <p:cNvPr id="44" name="文本框 43">
            <a:extLst>
              <a:ext uri="{FF2B5EF4-FFF2-40B4-BE49-F238E27FC236}">
                <a16:creationId xmlns:a16="http://schemas.microsoft.com/office/drawing/2014/main" id="{44FC8AF6-5C82-4C7C-8325-7829596379EA}"/>
              </a:ext>
            </a:extLst>
          </p:cNvPr>
          <p:cNvSpPr txBox="1"/>
          <p:nvPr/>
        </p:nvSpPr>
        <p:spPr>
          <a:xfrm>
            <a:off x="3167465" y="3665371"/>
            <a:ext cx="7438676" cy="2726516"/>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全局校验的生成。由于原有拓扑网络节点的离线或故障，或者当同步精度漂移较大时，则需要对原有架构参数进行更新，重新计算频偏和时偏的估计值。每次全局校验更新都需要从其他节点中获取数据，会产生极大的传输开销，而且这部分的更新校验是不可避免的</a:t>
            </a:r>
            <a:r>
              <a:rPr lang="zh-CN" altLang="en-US" sz="1600" b="1" dirty="0" smtClean="0">
                <a:solidFill>
                  <a:srgbClr val="173A5A"/>
                </a:solidFill>
                <a:latin typeface="微软雅黑" panose="020B0503020204020204" pitchFamily="34" charset="-122"/>
                <a:ea typeface="微软雅黑" panose="020B0503020204020204" pitchFamily="34" charset="-122"/>
              </a:rPr>
              <a:t>。</a:t>
            </a:r>
            <a:endParaRPr lang="en-US" altLang="zh-CN" sz="1600" b="1"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为了降低全局校验更新带来的跨节点传输开销，混合架构可以在结构内优先进行数据的计算，生成一些中间的结果，最后只将这些中间结果传输至出现同步问题需要进行全局校验的节点。这些中间结果能够代替原始数据完成校验的运算，保证了校验更新的正确性，并且相较于原始数据，中间结果能够将多个数据块运算成一个数据块，节省了跨节点传输的开销。</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855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698242" y="3339780"/>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3">
                        <a:lumMod val="50000"/>
                      </a:schemeClr>
                    </a:solidFill>
                  </a:rPr>
                  <a:t>研究成果和计划</a:t>
                </a:r>
                <a:endParaRPr lang="zh-CN" altLang="en-US" sz="2800" b="1" dirty="0">
                  <a:solidFill>
                    <a:schemeClr val="accent3">
                      <a:lumMod val="50000"/>
                    </a:schemeClr>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413194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13181-5D73-42F2-B9F7-9A2386BD186C}"/>
              </a:ext>
            </a:extLst>
          </p:cNvPr>
          <p:cNvSpPr>
            <a:spLocks noGrp="1"/>
          </p:cNvSpPr>
          <p:nvPr>
            <p:ph type="sldNum" sz="quarter" idx="10"/>
          </p:nvPr>
        </p:nvSpPr>
        <p:spPr/>
        <p:txBody>
          <a:bodyPr/>
          <a:lstStyle/>
          <a:p>
            <a:fld id="{6C53781C-E1F6-4315-A39D-61273F2E0596}"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20CA386D-399F-4544-894D-A82CB704469B}"/>
              </a:ext>
            </a:extLst>
          </p:cNvPr>
          <p:cNvSpPr>
            <a:spLocks noGrp="1"/>
          </p:cNvSpPr>
          <p:nvPr>
            <p:ph type="body" sz="quarter" idx="14"/>
          </p:nvPr>
        </p:nvSpPr>
        <p:spPr>
          <a:xfrm>
            <a:off x="1075351" y="43657"/>
            <a:ext cx="8678249" cy="598488"/>
          </a:xfrm>
        </p:spPr>
        <p:txBody>
          <a:bodyPr/>
          <a:lstStyle/>
          <a:p>
            <a:r>
              <a:rPr lang="zh-CN" altLang="en-US" dirty="0" smtClean="0"/>
              <a:t>研究成果与计划</a:t>
            </a:r>
            <a:endParaRPr lang="zh-CN" altLang="en-US" dirty="0"/>
          </a:p>
        </p:txBody>
      </p:sp>
      <p:pic>
        <p:nvPicPr>
          <p:cNvPr id="32" name="图片 31">
            <a:extLst>
              <a:ext uri="{FF2B5EF4-FFF2-40B4-BE49-F238E27FC236}">
                <a16:creationId xmlns:a16="http://schemas.microsoft.com/office/drawing/2014/main" id="{C9BD57C2-09EA-4871-80C6-098F98B5D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009" y="2850026"/>
            <a:ext cx="4094911" cy="3061032"/>
          </a:xfrm>
          <a:prstGeom prst="rect">
            <a:avLst/>
          </a:prstGeom>
        </p:spPr>
      </p:pic>
      <p:sp>
        <p:nvSpPr>
          <p:cNvPr id="33" name="文本框 32">
            <a:extLst>
              <a:ext uri="{FF2B5EF4-FFF2-40B4-BE49-F238E27FC236}">
                <a16:creationId xmlns:a16="http://schemas.microsoft.com/office/drawing/2014/main" id="{177B7AF9-1709-4F7A-A3A8-512E2E6162B5}"/>
              </a:ext>
            </a:extLst>
          </p:cNvPr>
          <p:cNvSpPr txBox="1"/>
          <p:nvPr/>
        </p:nvSpPr>
        <p:spPr>
          <a:xfrm>
            <a:off x="494472" y="1827754"/>
            <a:ext cx="190176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解决方案：</a:t>
            </a:r>
            <a:endParaRPr lang="zh-CN" altLang="en-US" dirty="0">
              <a:solidFill>
                <a:srgbClr val="173A5A"/>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C02D5DE-C3C9-4676-B894-83A3526760E5}"/>
              </a:ext>
            </a:extLst>
          </p:cNvPr>
          <p:cNvPicPr>
            <a:picLocks noChangeAspect="1"/>
          </p:cNvPicPr>
          <p:nvPr/>
        </p:nvPicPr>
        <p:blipFill rotWithShape="1">
          <a:blip r:embed="rId4">
            <a:extLst>
              <a:ext uri="{28A0092B-C50C-407E-A947-70E740481C1C}">
                <a14:useLocalDpi xmlns:a14="http://schemas.microsoft.com/office/drawing/2010/main" val="0"/>
              </a:ext>
            </a:extLst>
          </a:blip>
          <a:srcRect l="-1" t="27350" r="-531" b="10000"/>
          <a:stretch/>
        </p:blipFill>
        <p:spPr>
          <a:xfrm>
            <a:off x="5963479" y="2864999"/>
            <a:ext cx="3707295" cy="3080441"/>
          </a:xfrm>
          <a:prstGeom prst="rect">
            <a:avLst/>
          </a:prstGeom>
        </p:spPr>
      </p:pic>
      <p:sp>
        <p:nvSpPr>
          <p:cNvPr id="36" name="文本框 35">
            <a:extLst>
              <a:ext uri="{FF2B5EF4-FFF2-40B4-BE49-F238E27FC236}">
                <a16:creationId xmlns:a16="http://schemas.microsoft.com/office/drawing/2014/main" id="{4861493D-EB44-4CA4-8354-BD2D1BE53635}"/>
              </a:ext>
            </a:extLst>
          </p:cNvPr>
          <p:cNvSpPr txBox="1"/>
          <p:nvPr/>
        </p:nvSpPr>
        <p:spPr>
          <a:xfrm>
            <a:off x="1690228" y="6025455"/>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a)</a:t>
            </a:r>
            <a:r>
              <a:rPr lang="zh-CN" altLang="en-US" b="1" dirty="0">
                <a:solidFill>
                  <a:schemeClr val="accent3">
                    <a:lumMod val="75000"/>
                  </a:schemeClr>
                </a:solidFill>
                <a:latin typeface="+mj-ea"/>
                <a:ea typeface="+mj-ea"/>
              </a:rPr>
              <a:t> </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测试床</a:t>
            </a:r>
            <a:r>
              <a:rPr lang="en-US" altLang="zh-CN" b="1" baseline="30000" dirty="0">
                <a:solidFill>
                  <a:schemeClr val="accent3">
                    <a:lumMod val="75000"/>
                  </a:schemeClr>
                </a:solidFill>
                <a:latin typeface="+mj-ea"/>
                <a:ea typeface="+mj-ea"/>
              </a:rPr>
              <a:t>[1]</a:t>
            </a:r>
            <a:endParaRPr lang="zh-CN" altLang="en-US" dirty="0"/>
          </a:p>
        </p:txBody>
      </p:sp>
      <p:sp>
        <p:nvSpPr>
          <p:cNvPr id="62" name="文本框 61">
            <a:extLst>
              <a:ext uri="{FF2B5EF4-FFF2-40B4-BE49-F238E27FC236}">
                <a16:creationId xmlns:a16="http://schemas.microsoft.com/office/drawing/2014/main" id="{AF73BFE7-EA09-488A-ABD4-2B6F6043126A}"/>
              </a:ext>
            </a:extLst>
          </p:cNvPr>
          <p:cNvSpPr txBox="1"/>
          <p:nvPr/>
        </p:nvSpPr>
        <p:spPr>
          <a:xfrm>
            <a:off x="564045" y="1189874"/>
            <a:ext cx="7592983"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smtClean="0">
                <a:solidFill>
                  <a:srgbClr val="173A5A"/>
                </a:solidFill>
                <a:latin typeface="微软雅黑" panose="020B0503020204020204" pitchFamily="34" charset="-122"/>
                <a:ea typeface="微软雅黑" panose="020B0503020204020204" pitchFamily="34" charset="-122"/>
              </a:rPr>
              <a:t>缺乏</a:t>
            </a:r>
            <a:r>
              <a:rPr lang="zh-CN" altLang="en-US" sz="1600" dirty="0">
                <a:solidFill>
                  <a:srgbClr val="173A5A"/>
                </a:solidFill>
                <a:latin typeface="微软雅黑" panose="020B0503020204020204" pitchFamily="34" charset="-122"/>
                <a:ea typeface="微软雅黑" panose="020B0503020204020204" pitchFamily="34" charset="-122"/>
              </a:rPr>
              <a:t>支持</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的终端系统，无法控制数据流注入时间，算法验证困难</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网关</a:t>
            </a:r>
            <a:r>
              <a:rPr lang="en-US" altLang="zh-CN" sz="1600" dirty="0">
                <a:solidFill>
                  <a:srgbClr val="173A5A"/>
                </a:solidFill>
                <a:latin typeface="微软雅黑" panose="020B0503020204020204" pitchFamily="34" charset="-122"/>
                <a:ea typeface="微软雅黑" panose="020B0503020204020204" pitchFamily="34" charset="-122"/>
              </a:rPr>
              <a:t>VLAN</a:t>
            </a:r>
            <a:r>
              <a:rPr lang="zh-CN" altLang="en-US" sz="1600" dirty="0">
                <a:solidFill>
                  <a:srgbClr val="173A5A"/>
                </a:solidFill>
                <a:latin typeface="微软雅黑" panose="020B0503020204020204" pitchFamily="34" charset="-122"/>
                <a:ea typeface="微软雅黑" panose="020B0503020204020204" pitchFamily="34" charset="-122"/>
              </a:rPr>
              <a:t>支持能力有待提升，</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门控与协议转换无法同时使能</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4BDA75F0-2E18-49F3-BB1E-D72C368C0916}"/>
              </a:ext>
            </a:extLst>
          </p:cNvPr>
          <p:cNvSpPr txBox="1"/>
          <p:nvPr/>
        </p:nvSpPr>
        <p:spPr>
          <a:xfrm>
            <a:off x="494472" y="826963"/>
            <a:ext cx="6097656" cy="369332"/>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存在的问题：</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C963CB6E-81E8-41F9-91D8-67A904866DF1}"/>
              </a:ext>
            </a:extLst>
          </p:cNvPr>
          <p:cNvSpPr txBox="1"/>
          <p:nvPr/>
        </p:nvSpPr>
        <p:spPr>
          <a:xfrm>
            <a:off x="564045" y="2217590"/>
            <a:ext cx="9524172"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通过</a:t>
            </a:r>
            <a:r>
              <a:rPr lang="en-US" altLang="zh-CN" sz="1600" dirty="0">
                <a:solidFill>
                  <a:srgbClr val="173A5A"/>
                </a:solidFill>
                <a:latin typeface="微软雅黑" panose="020B0503020204020204" pitchFamily="34" charset="-122"/>
                <a:ea typeface="微软雅黑" panose="020B0503020204020204" pitchFamily="34" charset="-122"/>
              </a:rPr>
              <a:t>ixia</a:t>
            </a:r>
            <a:r>
              <a:rPr lang="zh-CN" altLang="en-US" sz="1600" dirty="0">
                <a:solidFill>
                  <a:srgbClr val="173A5A"/>
                </a:solidFill>
                <a:latin typeface="微软雅黑" panose="020B0503020204020204" pitchFamily="34" charset="-122"/>
                <a:ea typeface="微软雅黑" panose="020B0503020204020204" pitchFamily="34" charset="-122"/>
              </a:rPr>
              <a:t>测试仪模拟</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终端，发送不同属性的数据流用于算法验证和展示</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更新版本，升级到</a:t>
            </a:r>
            <a:r>
              <a:rPr lang="en-US" altLang="zh-CN" sz="1600" dirty="0">
                <a:solidFill>
                  <a:srgbClr val="173A5A"/>
                </a:solidFill>
                <a:latin typeface="微软雅黑" panose="020B0503020204020204" pitchFamily="34" charset="-122"/>
                <a:ea typeface="微软雅黑" panose="020B0503020204020204" pitchFamily="34" charset="-122"/>
              </a:rPr>
              <a:t>LS1028</a:t>
            </a:r>
            <a:r>
              <a:rPr lang="zh-CN" altLang="en-US" sz="1600" dirty="0">
                <a:solidFill>
                  <a:srgbClr val="173A5A"/>
                </a:solidFill>
                <a:latin typeface="微软雅黑" panose="020B0503020204020204" pitchFamily="34" charset="-122"/>
                <a:ea typeface="微软雅黑" panose="020B0503020204020204" pitchFamily="34" charset="-122"/>
              </a:rPr>
              <a:t>网关，利用测试仪对</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门控能力进行测试验证</a:t>
            </a:r>
            <a:endParaRPr lang="zh-CN" altLang="en-US" sz="1600" dirty="0"/>
          </a:p>
        </p:txBody>
      </p:sp>
      <p:sp>
        <p:nvSpPr>
          <p:cNvPr id="65" name="文本框 64">
            <a:extLst>
              <a:ext uri="{FF2B5EF4-FFF2-40B4-BE49-F238E27FC236}">
                <a16:creationId xmlns:a16="http://schemas.microsoft.com/office/drawing/2014/main" id="{0D7A42FF-485B-44B0-8764-036BA989E1C1}"/>
              </a:ext>
            </a:extLst>
          </p:cNvPr>
          <p:cNvSpPr txBox="1"/>
          <p:nvPr/>
        </p:nvSpPr>
        <p:spPr>
          <a:xfrm>
            <a:off x="6901289" y="6065754"/>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b)</a:t>
            </a:r>
            <a:r>
              <a:rPr lang="zh-CN" altLang="en-US" b="1" dirty="0">
                <a:solidFill>
                  <a:schemeClr val="accent3">
                    <a:lumMod val="75000"/>
                  </a:schemeClr>
                </a:solidFill>
                <a:latin typeface="+mj-ea"/>
                <a:ea typeface="+mj-ea"/>
              </a:rPr>
              <a:t> 网络测试仪</a:t>
            </a:r>
            <a:r>
              <a:rPr lang="en-US" altLang="zh-CN" b="1" baseline="30000" dirty="0">
                <a:solidFill>
                  <a:schemeClr val="accent3">
                    <a:lumMod val="75000"/>
                  </a:schemeClr>
                </a:solidFill>
                <a:latin typeface="+mj-ea"/>
                <a:ea typeface="+mj-ea"/>
              </a:rPr>
              <a:t>[1]</a:t>
            </a:r>
            <a:endParaRPr lang="zh-CN" altLang="en-US" dirty="0"/>
          </a:p>
        </p:txBody>
      </p:sp>
      <p:sp>
        <p:nvSpPr>
          <p:cNvPr id="66" name="矩形 65">
            <a:extLst>
              <a:ext uri="{FF2B5EF4-FFF2-40B4-BE49-F238E27FC236}">
                <a16:creationId xmlns:a16="http://schemas.microsoft.com/office/drawing/2014/main" id="{49540B9D-4AB4-439B-935C-CF6DBF974F39}"/>
              </a:ext>
            </a:extLst>
          </p:cNvPr>
          <p:cNvSpPr/>
          <p:nvPr/>
        </p:nvSpPr>
        <p:spPr>
          <a:xfrm>
            <a:off x="1160609" y="6515101"/>
            <a:ext cx="7901011"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依托</a:t>
            </a:r>
            <a:r>
              <a:rPr lang="zh-CN" altLang="en-US" sz="1200" b="1" dirty="0">
                <a:solidFill>
                  <a:srgbClr val="C00000"/>
                </a:solidFill>
                <a:latin typeface="微软雅黑" panose="020B0503020204020204" pitchFamily="34" charset="-122"/>
                <a:ea typeface="微软雅黑" panose="020B0503020204020204" pitchFamily="34" charset="-122"/>
              </a:rPr>
              <a:t>国家重点研发计划</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面向智能工厂的现场级工业物联网关键设备研发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，编号：</a:t>
            </a:r>
            <a:r>
              <a:rPr lang="en-US" altLang="zh-CN" sz="1200" b="1" dirty="0">
                <a:latin typeface="微软雅黑" panose="020B0503020204020204" pitchFamily="34" charset="-122"/>
                <a:ea typeface="微软雅黑" panose="020B0503020204020204" pitchFamily="34" charset="-122"/>
              </a:rPr>
              <a:t>2018YFB1702100</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6925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 y="2831227"/>
            <a:ext cx="12192000"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2"/>
                    </a:solidFill>
                  </a:rPr>
                  <a:t>研究成果与计划</a:t>
                </a:r>
                <a:endParaRPr lang="zh-CN" altLang="en-US" sz="2800" b="1" dirty="0">
                  <a:solidFill>
                    <a:schemeClr val="accent2"/>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141502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8905BC-B52E-4B7E-B172-B7D88BC96C3F}"/>
              </a:ext>
            </a:extLst>
          </p:cNvPr>
          <p:cNvSpPr>
            <a:spLocks noGrp="1"/>
          </p:cNvSpPr>
          <p:nvPr>
            <p:ph type="sldNum" sz="quarter" idx="10"/>
          </p:nvPr>
        </p:nvSpPr>
        <p:spPr/>
        <p:txBody>
          <a:bodyPr/>
          <a:lstStyle/>
          <a:p>
            <a:fld id="{6C53781C-E1F6-4315-A39D-61273F2E0596}" type="slidenum">
              <a:rPr lang="zh-CN" altLang="en-US" smtClean="0"/>
              <a:pPr/>
              <a:t>20</a:t>
            </a:fld>
            <a:endParaRPr lang="zh-CN" altLang="en-US" dirty="0"/>
          </a:p>
        </p:txBody>
      </p:sp>
      <p:sp>
        <p:nvSpPr>
          <p:cNvPr id="3" name="文本占位符 2">
            <a:extLst>
              <a:ext uri="{FF2B5EF4-FFF2-40B4-BE49-F238E27FC236}">
                <a16:creationId xmlns:a16="http://schemas.microsoft.com/office/drawing/2014/main" id="{B01A9202-58EC-4EC1-9006-7F0B36D5B03C}"/>
              </a:ext>
            </a:extLst>
          </p:cNvPr>
          <p:cNvSpPr>
            <a:spLocks noGrp="1"/>
          </p:cNvSpPr>
          <p:nvPr>
            <p:ph type="body" sz="quarter" idx="14"/>
          </p:nvPr>
        </p:nvSpPr>
        <p:spPr/>
        <p:txBody>
          <a:bodyPr/>
          <a:lstStyle/>
          <a:p>
            <a:r>
              <a:rPr lang="zh-CN" altLang="en-US" dirty="0" smtClean="0"/>
              <a:t>研究成果与计划</a:t>
            </a:r>
            <a:endParaRPr lang="zh-CN" altLang="en-US" dirty="0"/>
          </a:p>
        </p:txBody>
      </p:sp>
      <p:graphicFrame>
        <p:nvGraphicFramePr>
          <p:cNvPr id="4" name="表格 4">
            <a:extLst>
              <a:ext uri="{FF2B5EF4-FFF2-40B4-BE49-F238E27FC236}">
                <a16:creationId xmlns:a16="http://schemas.microsoft.com/office/drawing/2014/main" id="{42709DC0-DEE0-4EC2-AC12-B55CE8061483}"/>
              </a:ext>
            </a:extLst>
          </p:cNvPr>
          <p:cNvGraphicFramePr>
            <a:graphicFrameLocks noGrp="1"/>
          </p:cNvGraphicFramePr>
          <p:nvPr>
            <p:extLst>
              <p:ext uri="{D42A27DB-BD31-4B8C-83A1-F6EECF244321}">
                <p14:modId xmlns:p14="http://schemas.microsoft.com/office/powerpoint/2010/main" val="3476197338"/>
              </p:ext>
            </p:extLst>
          </p:nvPr>
        </p:nvGraphicFramePr>
        <p:xfrm>
          <a:off x="1194812" y="1238250"/>
          <a:ext cx="8356801" cy="3653435"/>
        </p:xfrm>
        <a:graphic>
          <a:graphicData uri="http://schemas.openxmlformats.org/drawingml/2006/table">
            <a:tbl>
              <a:tblPr firstRow="1" bandRow="1">
                <a:tableStyleId>{5C22544A-7EE6-4342-B048-85BDC9FD1C3A}</a:tableStyleId>
              </a:tblPr>
              <a:tblGrid>
                <a:gridCol w="1260060">
                  <a:extLst>
                    <a:ext uri="{9D8B030D-6E8A-4147-A177-3AD203B41FA5}">
                      <a16:colId xmlns:a16="http://schemas.microsoft.com/office/drawing/2014/main" val="1888691850"/>
                    </a:ext>
                  </a:extLst>
                </a:gridCol>
                <a:gridCol w="2207625">
                  <a:extLst>
                    <a:ext uri="{9D8B030D-6E8A-4147-A177-3AD203B41FA5}">
                      <a16:colId xmlns:a16="http://schemas.microsoft.com/office/drawing/2014/main" val="3755585312"/>
                    </a:ext>
                  </a:extLst>
                </a:gridCol>
                <a:gridCol w="335529">
                  <a:extLst>
                    <a:ext uri="{9D8B030D-6E8A-4147-A177-3AD203B41FA5}">
                      <a16:colId xmlns:a16="http://schemas.microsoft.com/office/drawing/2014/main" val="1340259595"/>
                    </a:ext>
                  </a:extLst>
                </a:gridCol>
                <a:gridCol w="325449">
                  <a:extLst>
                    <a:ext uri="{9D8B030D-6E8A-4147-A177-3AD203B41FA5}">
                      <a16:colId xmlns:a16="http://schemas.microsoft.com/office/drawing/2014/main" val="788090945"/>
                    </a:ext>
                  </a:extLst>
                </a:gridCol>
                <a:gridCol w="417210">
                  <a:extLst>
                    <a:ext uri="{9D8B030D-6E8A-4147-A177-3AD203B41FA5}">
                      <a16:colId xmlns:a16="http://schemas.microsoft.com/office/drawing/2014/main" val="465011288"/>
                    </a:ext>
                  </a:extLst>
                </a:gridCol>
                <a:gridCol w="417210">
                  <a:extLst>
                    <a:ext uri="{9D8B030D-6E8A-4147-A177-3AD203B41FA5}">
                      <a16:colId xmlns:a16="http://schemas.microsoft.com/office/drawing/2014/main" val="3527989941"/>
                    </a:ext>
                  </a:extLst>
                </a:gridCol>
                <a:gridCol w="890460">
                  <a:extLst>
                    <a:ext uri="{9D8B030D-6E8A-4147-A177-3AD203B41FA5}">
                      <a16:colId xmlns:a16="http://schemas.microsoft.com/office/drawing/2014/main" val="2147125453"/>
                    </a:ext>
                  </a:extLst>
                </a:gridCol>
                <a:gridCol w="834420">
                  <a:extLst>
                    <a:ext uri="{9D8B030D-6E8A-4147-A177-3AD203B41FA5}">
                      <a16:colId xmlns:a16="http://schemas.microsoft.com/office/drawing/2014/main" val="2611078371"/>
                    </a:ext>
                  </a:extLst>
                </a:gridCol>
                <a:gridCol w="834419">
                  <a:extLst>
                    <a:ext uri="{9D8B030D-6E8A-4147-A177-3AD203B41FA5}">
                      <a16:colId xmlns:a16="http://schemas.microsoft.com/office/drawing/2014/main" val="1894595478"/>
                    </a:ext>
                  </a:extLst>
                </a:gridCol>
                <a:gridCol w="834419">
                  <a:extLst>
                    <a:ext uri="{9D8B030D-6E8A-4147-A177-3AD203B41FA5}">
                      <a16:colId xmlns:a16="http://schemas.microsoft.com/office/drawing/2014/main" val="1121808208"/>
                    </a:ext>
                  </a:extLst>
                </a:gridCol>
              </a:tblGrid>
              <a:tr h="360000">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研究内容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内容分解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altLang="zh-CN" sz="1100" dirty="0">
                          <a:solidFill>
                            <a:schemeClr val="tx1"/>
                          </a:solidFill>
                        </a:rPr>
                        <a:t>2020</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3">
                  <a:txBody>
                    <a:bodyPr/>
                    <a:lstStyle/>
                    <a:p>
                      <a:pPr algn="ctr"/>
                      <a:r>
                        <a:rPr lang="en-US" altLang="zh-CN" sz="1100">
                          <a:solidFill>
                            <a:schemeClr val="tx1"/>
                          </a:solidFill>
                        </a:rPr>
                        <a:t>2021</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tc>
                <a:tc gridSpan="2">
                  <a:txBody>
                    <a:bodyPr/>
                    <a:lstStyle/>
                    <a:p>
                      <a:pPr algn="ctr"/>
                      <a:r>
                        <a:rPr lang="en-US" altLang="zh-CN" sz="1100" dirty="0">
                          <a:solidFill>
                            <a:schemeClr val="tx1"/>
                          </a:solidFill>
                        </a:rPr>
                        <a:t>2022</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1100" dirty="0">
                          <a:solidFill>
                            <a:schemeClr val="tx1"/>
                          </a:solidFill>
                        </a:rPr>
                        <a:t>2023</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82308990"/>
                  </a:ext>
                </a:extLst>
              </a:tr>
              <a:tr h="245435">
                <a:tc vMerge="1">
                  <a:txBody>
                    <a:bodyPr/>
                    <a:lstStyle/>
                    <a:p>
                      <a:endParaRPr lang="zh-CN" altLang="en-US"/>
                    </a:p>
                  </a:txBody>
                  <a:tcPr/>
                </a:tc>
                <a:tc v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smtClean="0">
                          <a:solidFill>
                            <a:schemeClr val="tx1"/>
                          </a:solidFill>
                          <a:latin typeface="+mj-lt"/>
                          <a:ea typeface="宋体" panose="02010600030101010101" pitchFamily="2" charset="-122"/>
                        </a:rPr>
                        <a:t>1</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84366365"/>
                  </a:ext>
                </a:extLst>
              </a:tr>
              <a:tr h="252000">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内容一</a:t>
                      </a:r>
                      <a:r>
                        <a:rPr lang="zh-CN" altLang="en-US" sz="1100" b="1" dirty="0" smtClean="0">
                          <a:solidFill>
                            <a:schemeClr val="tx1"/>
                          </a:solidFill>
                          <a:latin typeface="宋体" panose="02010600030101010101" pitchFamily="2" charset="-122"/>
                          <a:ea typeface="宋体" panose="02010600030101010101" pitchFamily="2" charset="-122"/>
                        </a:rPr>
                        <a:t>：混合架构同步机制</a:t>
                      </a:r>
                      <a:endParaRPr lang="en-US" altLang="zh-CN"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1.1</a:t>
                      </a:r>
                      <a:r>
                        <a:rPr lang="zh-CN" altLang="en-US" sz="900" b="1" dirty="0" smtClean="0">
                          <a:solidFill>
                            <a:schemeClr val="tx1"/>
                          </a:solidFill>
                          <a:latin typeface="宋体" panose="02010600030101010101" pitchFamily="2" charset="-122"/>
                          <a:ea typeface="宋体" panose="02010600030101010101" pitchFamily="2" charset="-122"/>
                        </a:rPr>
                        <a:t>：有线网络同步</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415144"/>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1.2</a:t>
                      </a:r>
                      <a:r>
                        <a:rPr lang="zh-CN" altLang="en-US" sz="900" b="1" dirty="0" smtClean="0">
                          <a:solidFill>
                            <a:schemeClr val="tx1"/>
                          </a:solidFill>
                          <a:latin typeface="宋体" panose="02010600030101010101" pitchFamily="2" charset="-122"/>
                          <a:ea typeface="宋体" panose="02010600030101010101" pitchFamily="2" charset="-122"/>
                        </a:rPr>
                        <a:t>：无线网络同步</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1468112"/>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1.3</a:t>
                      </a:r>
                      <a:r>
                        <a:rPr lang="zh-CN" altLang="en-US" sz="900" b="1" dirty="0" smtClean="0">
                          <a:solidFill>
                            <a:schemeClr val="tx1"/>
                          </a:solidFill>
                          <a:latin typeface="宋体" panose="02010600030101010101" pitchFamily="2" charset="-122"/>
                          <a:ea typeface="宋体" panose="02010600030101010101" pitchFamily="2" charset="-122"/>
                        </a:rPr>
                        <a:t>：融合同步机制</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935648"/>
                  </a:ext>
                </a:extLst>
              </a:tr>
              <a:tr h="288000">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内容二</a:t>
                      </a:r>
                      <a:r>
                        <a:rPr lang="zh-CN" altLang="en-US" sz="1100" b="1" dirty="0" smtClean="0">
                          <a:solidFill>
                            <a:schemeClr val="tx1"/>
                          </a:solidFill>
                          <a:latin typeface="宋体" panose="02010600030101010101" pitchFamily="2" charset="-122"/>
                          <a:ea typeface="宋体" panose="02010600030101010101" pitchFamily="2" charset="-122"/>
                        </a:rPr>
                        <a:t>：累积误差修正</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2.1</a:t>
                      </a:r>
                      <a:r>
                        <a:rPr lang="zh-CN" altLang="en-US" sz="900" b="1" dirty="0" smtClean="0">
                          <a:solidFill>
                            <a:schemeClr val="tx1"/>
                          </a:solidFill>
                          <a:latin typeface="宋体" panose="02010600030101010101" pitchFamily="2" charset="-122"/>
                          <a:ea typeface="宋体" panose="02010600030101010101" pitchFamily="2" charset="-122"/>
                        </a:rPr>
                        <a:t>：载波间隔调整</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960769"/>
                  </a:ext>
                </a:extLst>
              </a:tr>
              <a:tr h="288000">
                <a:tc vMerge="1">
                  <a:txBody>
                    <a:bodyPr/>
                    <a:lstStyle/>
                    <a:p>
                      <a:endParaRPr lang="zh-CN" altLang="en-US"/>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2.2</a:t>
                      </a:r>
                      <a:r>
                        <a:rPr lang="zh-CN" altLang="en-US" sz="900" b="1" dirty="0" smtClean="0">
                          <a:solidFill>
                            <a:schemeClr val="tx1"/>
                          </a:solidFill>
                          <a:latin typeface="宋体" panose="02010600030101010101" pitchFamily="2" charset="-122"/>
                          <a:ea typeface="宋体" panose="02010600030101010101" pitchFamily="2" charset="-122"/>
                        </a:rPr>
                        <a:t>：累计误差补偿</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ctr" defTabSz="914400" rtl="0" eaLnBrk="1" latinLnBrk="0" hangingPunct="1"/>
                      <a:endParaRPr lang="zh-CN" altLang="en-US" sz="1400" b="1" kern="1200" dirty="0">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marL="0" algn="ctr" defTabSz="914400" rtl="0" eaLnBrk="1" latinLnBrk="0" hangingPunct="1"/>
                      <a:endParaRPr lang="zh-CN" altLang="en-US" sz="1400" b="1" kern="1200" dirty="0">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7062162"/>
                  </a:ext>
                </a:extLst>
              </a:tr>
              <a:tr h="250517">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内容三</a:t>
                      </a:r>
                      <a:r>
                        <a:rPr lang="zh-CN" altLang="en-US" sz="1100" b="1" dirty="0" smtClean="0">
                          <a:solidFill>
                            <a:schemeClr val="tx1"/>
                          </a:solidFill>
                          <a:latin typeface="宋体" panose="02010600030101010101" pitchFamily="2" charset="-122"/>
                          <a:ea typeface="宋体" panose="02010600030101010101" pitchFamily="2" charset="-122"/>
                        </a:rPr>
                        <a:t>：校验更新</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smtClean="0">
                          <a:solidFill>
                            <a:schemeClr val="tx1"/>
                          </a:solidFill>
                          <a:latin typeface="宋体" panose="02010600030101010101" pitchFamily="2" charset="-122"/>
                          <a:ea typeface="宋体" panose="02010600030101010101" pitchFamily="2" charset="-122"/>
                        </a:rPr>
                        <a:t>3.1:</a:t>
                      </a:r>
                      <a:r>
                        <a:rPr lang="zh-CN" altLang="en-US" sz="900" b="1" dirty="0" smtClean="0">
                          <a:solidFill>
                            <a:schemeClr val="tx1"/>
                          </a:solidFill>
                          <a:latin typeface="宋体" panose="02010600030101010101" pitchFamily="2" charset="-122"/>
                          <a:ea typeface="宋体" panose="02010600030101010101" pitchFamily="2" charset="-122"/>
                        </a:rPr>
                        <a:t>局部校验更新</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6252853"/>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3.2</a:t>
                      </a:r>
                      <a:r>
                        <a:rPr lang="zh-CN" altLang="en-US" sz="900" b="1" dirty="0" smtClean="0">
                          <a:solidFill>
                            <a:schemeClr val="tx1"/>
                          </a:solidFill>
                          <a:latin typeface="宋体" panose="02010600030101010101" pitchFamily="2" charset="-122"/>
                          <a:ea typeface="宋体" panose="02010600030101010101" pitchFamily="2" charset="-122"/>
                        </a:rPr>
                        <a:t>：全局校验更新</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786557"/>
                  </a:ext>
                </a:extLst>
              </a:tr>
              <a:tr h="250517">
                <a:tc rowSpan="2">
                  <a:txBody>
                    <a:bodyPr/>
                    <a:lstStyle/>
                    <a:p>
                      <a:pPr algn="l"/>
                      <a:r>
                        <a:rPr lang="zh-CN" altLang="en-US" sz="1100" b="1" dirty="0" smtClean="0">
                          <a:solidFill>
                            <a:schemeClr val="tx1"/>
                          </a:solidFill>
                          <a:latin typeface="宋体" panose="02010600030101010101" pitchFamily="2" charset="-122"/>
                          <a:ea typeface="宋体" panose="02010600030101010101" pitchFamily="2" charset="-122"/>
                        </a:rPr>
                        <a:t>专利与小论文</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4.1</a:t>
                      </a:r>
                      <a:r>
                        <a:rPr lang="zh-CN" altLang="en-US" sz="900" b="1" dirty="0" smtClean="0">
                          <a:solidFill>
                            <a:schemeClr val="tx1"/>
                          </a:solidFill>
                          <a:latin typeface="宋体" panose="02010600030101010101" pitchFamily="2" charset="-122"/>
                          <a:ea typeface="宋体" panose="02010600030101010101" pitchFamily="2" charset="-122"/>
                        </a:rPr>
                        <a:t>：专利</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3291990"/>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4.2</a:t>
                      </a:r>
                      <a:r>
                        <a:rPr lang="zh-CN" altLang="en-US" sz="900" b="1" dirty="0" smtClean="0">
                          <a:solidFill>
                            <a:schemeClr val="tx1"/>
                          </a:solidFill>
                          <a:latin typeface="宋体" panose="02010600030101010101" pitchFamily="2" charset="-122"/>
                          <a:ea typeface="宋体" panose="02010600030101010101" pitchFamily="2" charset="-122"/>
                        </a:rPr>
                        <a:t>：小论文</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03536503"/>
                  </a:ext>
                </a:extLst>
              </a:tr>
              <a:tr h="288000">
                <a:tc>
                  <a:txBody>
                    <a:bodyPr/>
                    <a:lstStyle/>
                    <a:p>
                      <a:pPr algn="l"/>
                      <a:r>
                        <a:rPr lang="zh-CN" altLang="en-US" sz="1100" b="1" dirty="0" smtClean="0">
                          <a:solidFill>
                            <a:schemeClr val="tx1"/>
                          </a:solidFill>
                          <a:latin typeface="宋体" panose="02010600030101010101" pitchFamily="2" charset="-122"/>
                          <a:ea typeface="宋体" panose="02010600030101010101" pitchFamily="2" charset="-122"/>
                        </a:rPr>
                        <a:t>大论文</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5.1</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TSN</a:t>
                      </a:r>
                      <a:r>
                        <a:rPr lang="zh-CN" altLang="en-US" sz="900" b="1" dirty="0">
                          <a:solidFill>
                            <a:schemeClr val="tx1"/>
                          </a:solidFill>
                          <a:latin typeface="宋体" panose="02010600030101010101" pitchFamily="2" charset="-122"/>
                          <a:ea typeface="宋体" panose="02010600030101010101" pitchFamily="2" charset="-122"/>
                        </a:rPr>
                        <a:t>网关远程配置实现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80974"/>
                  </a:ext>
                </a:extLst>
              </a:tr>
            </a:tbl>
          </a:graphicData>
        </a:graphic>
      </p:graphicFrame>
      <p:sp>
        <p:nvSpPr>
          <p:cNvPr id="5" name="文本框 4">
            <a:extLst>
              <a:ext uri="{FF2B5EF4-FFF2-40B4-BE49-F238E27FC236}">
                <a16:creationId xmlns:a16="http://schemas.microsoft.com/office/drawing/2014/main" id="{8070ABDF-D6C3-47B5-AFEB-A175C03E1281}"/>
              </a:ext>
            </a:extLst>
          </p:cNvPr>
          <p:cNvSpPr txBox="1"/>
          <p:nvPr/>
        </p:nvSpPr>
        <p:spPr>
          <a:xfrm>
            <a:off x="1075351" y="5707500"/>
            <a:ext cx="10229045" cy="369332"/>
          </a:xfrm>
          <a:prstGeom prst="rect">
            <a:avLst/>
          </a:prstGeom>
          <a:noFill/>
        </p:spPr>
        <p:txBody>
          <a:bodyPr wrap="square">
            <a:spAutoFit/>
          </a:bodyPr>
          <a:lstStyle/>
          <a:p>
            <a:pPr algn="just"/>
            <a:r>
              <a:rPr lang="zh-CN" altLang="en-US" b="1" dirty="0">
                <a:solidFill>
                  <a:schemeClr val="accent3">
                    <a:lumMod val="50000"/>
                  </a:schemeClr>
                </a:solidFill>
                <a:latin typeface="微软雅黑" panose="020B0503020204020204" pitchFamily="34" charset="-122"/>
                <a:ea typeface="+mj-ea"/>
              </a:rPr>
              <a:t>预期目标</a:t>
            </a:r>
            <a:r>
              <a:rPr lang="zh-CN" altLang="en-US" b="1" dirty="0" smtClean="0">
                <a:solidFill>
                  <a:schemeClr val="accent3">
                    <a:lumMod val="50000"/>
                  </a:schemeClr>
                </a:solidFill>
                <a:latin typeface="微软雅黑" panose="020B0503020204020204" pitchFamily="34" charset="-122"/>
                <a:ea typeface="+mj-ea"/>
              </a:rPr>
              <a:t>：发表一篇专利与一篇小论文，先将论文内容整理为专利</a:t>
            </a:r>
            <a:r>
              <a:rPr lang="en-US" altLang="zh-CN" b="1" dirty="0" smtClean="0">
                <a:solidFill>
                  <a:schemeClr val="accent3">
                    <a:lumMod val="50000"/>
                  </a:schemeClr>
                </a:solidFill>
                <a:latin typeface="微软雅黑" panose="020B0503020204020204" pitchFamily="34" charset="-122"/>
                <a:ea typeface="+mj-ea"/>
              </a:rPr>
              <a:t>10</a:t>
            </a:r>
            <a:r>
              <a:rPr lang="zh-CN" altLang="en-US" b="1" dirty="0" smtClean="0">
                <a:solidFill>
                  <a:schemeClr val="accent3">
                    <a:lumMod val="50000"/>
                  </a:schemeClr>
                </a:solidFill>
                <a:latin typeface="微软雅黑" panose="020B0503020204020204" pitchFamily="34" charset="-122"/>
                <a:ea typeface="+mj-ea"/>
              </a:rPr>
              <a:t>月份投出，</a:t>
            </a:r>
            <a:r>
              <a:rPr lang="en-US" altLang="zh-CN" b="1" dirty="0" smtClean="0">
                <a:solidFill>
                  <a:schemeClr val="accent3">
                    <a:lumMod val="50000"/>
                  </a:schemeClr>
                </a:solidFill>
                <a:latin typeface="微软雅黑" panose="020B0503020204020204" pitchFamily="34" charset="-122"/>
                <a:ea typeface="+mj-ea"/>
              </a:rPr>
              <a:t>11</a:t>
            </a:r>
            <a:r>
              <a:rPr lang="zh-CN" altLang="en-US" b="1" dirty="0" smtClean="0">
                <a:solidFill>
                  <a:schemeClr val="accent3">
                    <a:lumMod val="50000"/>
                  </a:schemeClr>
                </a:solidFill>
                <a:latin typeface="微软雅黑" panose="020B0503020204020204" pitchFamily="34" charset="-122"/>
                <a:ea typeface="+mj-ea"/>
              </a:rPr>
              <a:t>月投出论文</a:t>
            </a:r>
            <a:endParaRPr lang="en-US" altLang="zh-CN" b="1" dirty="0">
              <a:solidFill>
                <a:schemeClr val="accent3">
                  <a:lumMod val="50000"/>
                </a:schemeClr>
              </a:solidFill>
              <a:latin typeface="微软雅黑" panose="020B0503020204020204" pitchFamily="34" charset="-122"/>
              <a:ea typeface="+mj-ea"/>
            </a:endParaRPr>
          </a:p>
        </p:txBody>
      </p:sp>
    </p:spTree>
    <p:extLst>
      <p:ext uri="{BB962C8B-B14F-4D97-AF65-F5344CB8AC3E}">
        <p14:creationId xmlns:p14="http://schemas.microsoft.com/office/powerpoint/2010/main" val="56830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00835" y="2464709"/>
            <a:ext cx="12292835" cy="3957851"/>
          </a:xfrm>
          <a:prstGeom prst="rect">
            <a:avLst/>
          </a:prstGeom>
        </p:spPr>
      </p:pic>
      <p:sp>
        <p:nvSpPr>
          <p:cNvPr id="23" name="文本框 22">
            <a:extLst>
              <a:ext uri="{FF2B5EF4-FFF2-40B4-BE49-F238E27FC236}">
                <a16:creationId xmlns:a16="http://schemas.microsoft.com/office/drawing/2014/main" id="{B638E2A3-FB6D-4EB3-A274-64277283AF0F}"/>
              </a:ext>
            </a:extLst>
          </p:cNvPr>
          <p:cNvSpPr txBox="1"/>
          <p:nvPr/>
        </p:nvSpPr>
        <p:spPr>
          <a:xfrm>
            <a:off x="1351945" y="2927354"/>
            <a:ext cx="10182870" cy="707886"/>
          </a:xfrm>
          <a:prstGeom prst="rect">
            <a:avLst/>
          </a:prstGeom>
          <a:noFill/>
        </p:spPr>
        <p:txBody>
          <a:bodyPr wrap="square" rtlCol="0">
            <a:spAutoFit/>
          </a:bodyPr>
          <a:lstStyle/>
          <a:p>
            <a:pPr algn="ctr"/>
            <a:r>
              <a:rPr lang="zh-CN" altLang="en-US" sz="4000" b="1" dirty="0">
                <a:solidFill>
                  <a:srgbClr val="44546A"/>
                </a:solidFill>
                <a:latin typeface="+mn-ea"/>
              </a:rPr>
              <a:t>敬请各位老师批评指正，谢谢！</a:t>
            </a:r>
            <a:r>
              <a:rPr lang="en-US" altLang="zh-CN" sz="4000" b="1" dirty="0">
                <a:solidFill>
                  <a:srgbClr val="44546A"/>
                </a:solidFill>
                <a:latin typeface="+mn-ea"/>
              </a:rPr>
              <a:t>!</a:t>
            </a:r>
            <a:endParaRPr lang="zh-CN" altLang="en-US" sz="4000" b="1" dirty="0">
              <a:solidFill>
                <a:srgbClr val="44546A"/>
              </a:solidFill>
              <a:latin typeface="+mn-ea"/>
            </a:endParaRP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214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776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6">
                        <a:lumMod val="60000"/>
                        <a:lumOff val="40000"/>
                      </a:schemeClr>
                    </a:solidFill>
                  </a:rPr>
                  <a:t>研究成果与计划</a:t>
                </a:r>
                <a:endParaRPr lang="zh-CN" altLang="en-US" sz="2800" b="1" dirty="0">
                  <a:solidFill>
                    <a:schemeClr val="accent6">
                      <a:lumMod val="60000"/>
                      <a:lumOff val="40000"/>
                    </a:schemeClr>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201586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研究背景</a:t>
            </a:r>
            <a:endParaRPr lang="zh-CN" altLang="en-US" sz="3200" b="1" dirty="0"/>
          </a:p>
        </p:txBody>
      </p:sp>
      <p:sp>
        <p:nvSpPr>
          <p:cNvPr id="36" name="文本框 35">
            <a:extLst>
              <a:ext uri="{FF2B5EF4-FFF2-40B4-BE49-F238E27FC236}">
                <a16:creationId xmlns:a16="http://schemas.microsoft.com/office/drawing/2014/main" id="{A958C76D-C165-48B5-A5C2-0DE133617DCA}"/>
              </a:ext>
            </a:extLst>
          </p:cNvPr>
          <p:cNvSpPr txBox="1"/>
          <p:nvPr/>
        </p:nvSpPr>
        <p:spPr>
          <a:xfrm>
            <a:off x="128274" y="851729"/>
            <a:ext cx="11187426" cy="78483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p"/>
            </a:pPr>
            <a:r>
              <a:rPr lang="zh-CN" altLang="en-US" b="1" dirty="0" smtClean="0">
                <a:solidFill>
                  <a:schemeClr val="accent3">
                    <a:lumMod val="50000"/>
                  </a:schemeClr>
                </a:solidFill>
                <a:latin typeface="微软雅黑" panose="020B0503020204020204" pitchFamily="34" charset="-122"/>
              </a:rPr>
              <a:t>多种</a:t>
            </a:r>
            <a:r>
              <a:rPr lang="zh-CN" altLang="en-US" b="1" dirty="0">
                <a:solidFill>
                  <a:schemeClr val="accent3">
                    <a:lumMod val="50000"/>
                  </a:schemeClr>
                </a:solidFill>
                <a:latin typeface="微软雅黑" panose="020B0503020204020204" pitchFamily="34" charset="-122"/>
              </a:rPr>
              <a:t>工业以太网通过设计专用机制提升通信性能，但彼此之间</a:t>
            </a:r>
            <a:r>
              <a:rPr lang="zh-CN" altLang="en-US" b="1" dirty="0">
                <a:solidFill>
                  <a:srgbClr val="C00000"/>
                </a:solidFill>
                <a:latin typeface="微软雅黑" panose="020B0503020204020204" pitchFamily="34" charset="-122"/>
              </a:rPr>
              <a:t>相对封闭，互不</a:t>
            </a:r>
            <a:r>
              <a:rPr lang="zh-CN" altLang="en-US" b="1" dirty="0" smtClean="0">
                <a:solidFill>
                  <a:srgbClr val="C00000"/>
                </a:solidFill>
                <a:latin typeface="微软雅黑" panose="020B0503020204020204" pitchFamily="34" charset="-122"/>
              </a:rPr>
              <a:t>兼容</a:t>
            </a:r>
            <a:endParaRPr lang="en-US" altLang="zh-CN" b="1" dirty="0" smtClean="0">
              <a:solidFill>
                <a:srgbClr val="C00000"/>
              </a:solidFill>
              <a:latin typeface="微软雅黑" panose="020B0503020204020204" pitchFamily="34" charset="-122"/>
            </a:endParaRPr>
          </a:p>
          <a:p>
            <a:pPr marL="285750" indent="-285750" algn="just">
              <a:lnSpc>
                <a:spcPct val="125000"/>
              </a:lnSpc>
              <a:buFont typeface="Wingdings" panose="05000000000000000000" pitchFamily="2" charset="2"/>
              <a:buChar char="p"/>
            </a:pPr>
            <a:r>
              <a:rPr lang="zh-CN" altLang="en-US" b="1" dirty="0" smtClean="0">
                <a:solidFill>
                  <a:schemeClr val="accent3">
                    <a:lumMod val="50000"/>
                  </a:schemeClr>
                </a:solidFill>
                <a:latin typeface="微软雅黑" panose="020B0503020204020204" pitchFamily="34" charset="-122"/>
                <a:ea typeface="+mj-ea"/>
              </a:rPr>
              <a:t>传统无线网络存在</a:t>
            </a:r>
            <a:r>
              <a:rPr lang="zh-CN" altLang="en-US" b="1" dirty="0" smtClean="0">
                <a:solidFill>
                  <a:srgbClr val="FF0000"/>
                </a:solidFill>
                <a:latin typeface="微软雅黑" panose="020B0503020204020204" pitchFamily="34" charset="-122"/>
                <a:ea typeface="+mj-ea"/>
              </a:rPr>
              <a:t>传输延迟大，时钟同步精度低</a:t>
            </a:r>
            <a:r>
              <a:rPr lang="zh-CN" altLang="en-US" b="1" dirty="0" smtClean="0">
                <a:solidFill>
                  <a:schemeClr val="accent3">
                    <a:lumMod val="50000"/>
                  </a:schemeClr>
                </a:solidFill>
                <a:latin typeface="微软雅黑" panose="020B0503020204020204" pitchFamily="34" charset="-122"/>
                <a:ea typeface="+mj-ea"/>
              </a:rPr>
              <a:t>的特点</a:t>
            </a:r>
            <a:endParaRPr lang="en-US" altLang="zh-CN" b="1" dirty="0">
              <a:solidFill>
                <a:schemeClr val="accent3">
                  <a:lumMod val="50000"/>
                </a:schemeClr>
              </a:solidFill>
              <a:latin typeface="微软雅黑" panose="020B0503020204020204" pitchFamily="34" charset="-122"/>
              <a:ea typeface="+mj-ea"/>
            </a:endParaRPr>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F7BE97E-66C1-48BF-811F-6B654A52A41C}"/>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sp>
        <p:nvSpPr>
          <p:cNvPr id="25" name="文本框 24">
            <a:extLst>
              <a:ext uri="{FF2B5EF4-FFF2-40B4-BE49-F238E27FC236}">
                <a16:creationId xmlns:a16="http://schemas.microsoft.com/office/drawing/2014/main" id="{EF1C52A1-5F8F-498D-B93A-B8EC66E63F56}"/>
              </a:ext>
            </a:extLst>
          </p:cNvPr>
          <p:cNvSpPr txBox="1"/>
          <p:nvPr/>
        </p:nvSpPr>
        <p:spPr>
          <a:xfrm>
            <a:off x="507645" y="5649350"/>
            <a:ext cx="11537210" cy="1200329"/>
          </a:xfrm>
          <a:prstGeom prst="rect">
            <a:avLst/>
          </a:prstGeom>
          <a:noFill/>
        </p:spPr>
        <p:txBody>
          <a:bodyPr wrap="square" rtlCol="0">
            <a:spAutoFit/>
          </a:bodyPr>
          <a:lstStyle/>
          <a:p>
            <a:pPr algn="ctr"/>
            <a:r>
              <a:rPr lang="en-US" altLang="zh-CN" b="1" dirty="0">
                <a:solidFill>
                  <a:schemeClr val="accent3">
                    <a:lumMod val="50000"/>
                  </a:schemeClr>
                </a:solidFill>
                <a:latin typeface="微软雅黑" panose="020B0503020204020204" pitchFamily="34" charset="-122"/>
              </a:rPr>
              <a:t>IEEE 802.1</a:t>
            </a:r>
            <a:r>
              <a:rPr lang="zh-CN" altLang="en-US" b="1" dirty="0">
                <a:solidFill>
                  <a:schemeClr val="accent3">
                    <a:lumMod val="50000"/>
                  </a:schemeClr>
                </a:solidFill>
                <a:latin typeface="微软雅黑" panose="020B0503020204020204" pitchFamily="34" charset="-122"/>
              </a:rPr>
              <a:t>时间敏感网络（</a:t>
            </a:r>
            <a:r>
              <a:rPr lang="en-US" altLang="zh-CN" b="1" dirty="0">
                <a:solidFill>
                  <a:schemeClr val="accent3">
                    <a:lumMod val="50000"/>
                  </a:schemeClr>
                </a:solidFill>
                <a:latin typeface="微软雅黑" panose="020B0503020204020204" pitchFamily="34" charset="-122"/>
              </a:rPr>
              <a:t>TSN</a:t>
            </a:r>
            <a:r>
              <a:rPr lang="zh-CN" altLang="en-US" b="1" dirty="0">
                <a:solidFill>
                  <a:schemeClr val="accent3">
                    <a:lumMod val="50000"/>
                  </a:schemeClr>
                </a:solidFill>
                <a:latin typeface="微软雅黑" panose="020B0503020204020204" pitchFamily="34" charset="-122"/>
              </a:rPr>
              <a:t>）标准旨在提高标准以太网的实时能力。</a:t>
            </a:r>
            <a:r>
              <a:rPr lang="en-US" altLang="zh-CN" b="1" dirty="0">
                <a:solidFill>
                  <a:schemeClr val="accent3">
                    <a:lumMod val="50000"/>
                  </a:schemeClr>
                </a:solidFill>
                <a:latin typeface="微软雅黑" panose="020B0503020204020204" pitchFamily="34" charset="-122"/>
              </a:rPr>
              <a:t>TSN</a:t>
            </a:r>
            <a:r>
              <a:rPr lang="zh-CN" altLang="en-US" b="1" dirty="0">
                <a:solidFill>
                  <a:schemeClr val="accent3">
                    <a:lumMod val="50000"/>
                  </a:schemeClr>
                </a:solidFill>
                <a:latin typeface="微软雅黑" panose="020B0503020204020204" pitchFamily="34" charset="-122"/>
              </a:rPr>
              <a:t>被广泛认为是工业控制系统专有技术的长期替代品。然而，仅有线连接不足以满足未来工业系统的要求。第五代（</a:t>
            </a:r>
            <a:r>
              <a:rPr lang="en-US" altLang="zh-CN" b="1" dirty="0">
                <a:solidFill>
                  <a:schemeClr val="accent3">
                    <a:lumMod val="50000"/>
                  </a:schemeClr>
                </a:solidFill>
                <a:latin typeface="微软雅黑" panose="020B0503020204020204" pitchFamily="34" charset="-122"/>
              </a:rPr>
              <a:t>5G</a:t>
            </a:r>
            <a:r>
              <a:rPr lang="zh-CN" altLang="en-US" b="1" dirty="0">
                <a:solidFill>
                  <a:schemeClr val="accent3">
                    <a:lumMod val="50000"/>
                  </a:schemeClr>
                </a:solidFill>
                <a:latin typeface="微软雅黑" panose="020B0503020204020204" pitchFamily="34" charset="-122"/>
              </a:rPr>
              <a:t>）移动</a:t>
            </a:r>
            <a:r>
              <a:rPr lang="en-US" altLang="zh-CN" b="1" dirty="0">
                <a:solidFill>
                  <a:schemeClr val="accent3">
                    <a:lumMod val="50000"/>
                  </a:schemeClr>
                </a:solidFill>
                <a:latin typeface="微软雅黑" panose="020B0503020204020204" pitchFamily="34" charset="-122"/>
              </a:rPr>
              <a:t>/</a:t>
            </a:r>
            <a:r>
              <a:rPr lang="zh-CN" altLang="en-US" b="1" dirty="0">
                <a:solidFill>
                  <a:schemeClr val="accent3">
                    <a:lumMod val="50000"/>
                  </a:schemeClr>
                </a:solidFill>
                <a:latin typeface="微软雅黑" panose="020B0503020204020204" pitchFamily="34" charset="-122"/>
              </a:rPr>
              <a:t>蜂窝技术设计为支持超可靠低延迟通信</a:t>
            </a:r>
            <a:r>
              <a:rPr lang="zh-CN" altLang="en-US" b="1" dirty="0" smtClean="0">
                <a:solidFill>
                  <a:schemeClr val="accent3">
                    <a:lumMod val="50000"/>
                  </a:schemeClr>
                </a:solidFill>
                <a:latin typeface="微软雅黑" panose="020B0503020204020204" pitchFamily="34" charset="-122"/>
              </a:rPr>
              <a:t>（</a:t>
            </a:r>
            <a:r>
              <a:rPr lang="en-US" altLang="zh-CN" b="1" dirty="0">
                <a:solidFill>
                  <a:schemeClr val="accent3">
                    <a:lumMod val="50000"/>
                  </a:schemeClr>
                </a:solidFill>
                <a:latin typeface="微软雅黑" panose="020B0503020204020204" pitchFamily="34" charset="-122"/>
              </a:rPr>
              <a:t>U</a:t>
            </a:r>
            <a:r>
              <a:rPr lang="en-US" altLang="zh-CN" b="1" dirty="0" smtClean="0">
                <a:solidFill>
                  <a:schemeClr val="accent3">
                    <a:lumMod val="50000"/>
                  </a:schemeClr>
                </a:solidFill>
                <a:latin typeface="微软雅黑" panose="020B0503020204020204" pitchFamily="34" charset="-122"/>
              </a:rPr>
              <a:t>RLLC</a:t>
            </a:r>
            <a:r>
              <a:rPr lang="zh-CN" altLang="en-US" b="1" dirty="0">
                <a:solidFill>
                  <a:schemeClr val="accent3">
                    <a:lumMod val="50000"/>
                  </a:schemeClr>
                </a:solidFill>
                <a:latin typeface="微软雅黑" panose="020B0503020204020204" pitchFamily="34" charset="-122"/>
              </a:rPr>
              <a:t>）。</a:t>
            </a:r>
            <a:r>
              <a:rPr lang="en-US" altLang="zh-CN" b="1" dirty="0">
                <a:solidFill>
                  <a:schemeClr val="accent3">
                    <a:lumMod val="50000"/>
                  </a:schemeClr>
                </a:solidFill>
                <a:latin typeface="微软雅黑" panose="020B0503020204020204" pitchFamily="34" charset="-122"/>
              </a:rPr>
              <a:t>5G</a:t>
            </a:r>
            <a:r>
              <a:rPr lang="zh-CN" altLang="en-US" b="1" dirty="0">
                <a:solidFill>
                  <a:schemeClr val="accent3">
                    <a:lumMod val="50000"/>
                  </a:schemeClr>
                </a:solidFill>
                <a:latin typeface="微软雅黑" panose="020B0503020204020204" pitchFamily="34" charset="-122"/>
              </a:rPr>
              <a:t>有望满足无线领域工业系统的严格要求。</a:t>
            </a:r>
            <a:r>
              <a:rPr lang="en-US" altLang="zh-CN" b="1" dirty="0">
                <a:solidFill>
                  <a:schemeClr val="accent3">
                    <a:lumMod val="50000"/>
                  </a:schemeClr>
                </a:solidFill>
                <a:latin typeface="微软雅黑" panose="020B0503020204020204" pitchFamily="34" charset="-122"/>
              </a:rPr>
              <a:t>5G</a:t>
            </a:r>
            <a:r>
              <a:rPr lang="zh-CN" altLang="en-US" b="1" dirty="0">
                <a:solidFill>
                  <a:schemeClr val="accent3">
                    <a:lumMod val="50000"/>
                  </a:schemeClr>
                </a:solidFill>
                <a:latin typeface="微软雅黑" panose="020B0503020204020204" pitchFamily="34" charset="-122"/>
              </a:rPr>
              <a:t>和</a:t>
            </a:r>
            <a:r>
              <a:rPr lang="en-US" altLang="zh-CN" b="1" dirty="0">
                <a:solidFill>
                  <a:schemeClr val="accent3">
                    <a:lumMod val="50000"/>
                  </a:schemeClr>
                </a:solidFill>
                <a:latin typeface="微软雅黑" panose="020B0503020204020204" pitchFamily="34" charset="-122"/>
              </a:rPr>
              <a:t>TSN</a:t>
            </a:r>
            <a:r>
              <a:rPr lang="zh-CN" altLang="en-US" b="1" dirty="0">
                <a:solidFill>
                  <a:schemeClr val="accent3">
                    <a:lumMod val="50000"/>
                  </a:schemeClr>
                </a:solidFill>
                <a:latin typeface="微软雅黑" panose="020B0503020204020204" pitchFamily="34" charset="-122"/>
              </a:rPr>
              <a:t>系统的融合运行对于实现工业网络中的端到端确定性连接至关重要</a:t>
            </a:r>
            <a:r>
              <a:rPr lang="zh-CN" altLang="en-US" b="1" dirty="0" smtClean="0">
                <a:solidFill>
                  <a:schemeClr val="accent3">
                    <a:lumMod val="50000"/>
                  </a:schemeClr>
                </a:solidFill>
                <a:latin typeface="微软雅黑" panose="020B0503020204020204" pitchFamily="34" charset="-122"/>
              </a:rPr>
              <a:t>。。</a:t>
            </a:r>
            <a:endParaRPr lang="zh-CN" altLang="en-US" b="1" dirty="0">
              <a:solidFill>
                <a:schemeClr val="accent3">
                  <a:lumMod val="50000"/>
                </a:schemeClr>
              </a:solidFill>
              <a:latin typeface="微软雅黑" panose="020B0503020204020204" pitchFamily="34" charset="-122"/>
            </a:endParaRPr>
          </a:p>
        </p:txBody>
      </p:sp>
      <p:graphicFrame>
        <p:nvGraphicFramePr>
          <p:cNvPr id="5"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2081613236"/>
              </p:ext>
            </p:extLst>
          </p:nvPr>
        </p:nvGraphicFramePr>
        <p:xfrm>
          <a:off x="165927" y="2118929"/>
          <a:ext cx="4288101" cy="3415114"/>
        </p:xfrm>
        <a:graphic>
          <a:graphicData uri="http://schemas.openxmlformats.org/drawingml/2006/table">
            <a:tbl>
              <a:tblPr firstRow="1" bandRow="1">
                <a:tableStyleId>{F5AB1C69-6EDB-4FF4-983F-18BD219EF322}</a:tableStyleId>
              </a:tblPr>
              <a:tblGrid>
                <a:gridCol w="1429367">
                  <a:extLst>
                    <a:ext uri="{9D8B030D-6E8A-4147-A177-3AD203B41FA5}">
                      <a16:colId xmlns:a16="http://schemas.microsoft.com/office/drawing/2014/main" val="423079363"/>
                    </a:ext>
                  </a:extLst>
                </a:gridCol>
                <a:gridCol w="1277297">
                  <a:extLst>
                    <a:ext uri="{9D8B030D-6E8A-4147-A177-3AD203B41FA5}">
                      <a16:colId xmlns:a16="http://schemas.microsoft.com/office/drawing/2014/main" val="2413405909"/>
                    </a:ext>
                  </a:extLst>
                </a:gridCol>
                <a:gridCol w="1581437">
                  <a:extLst>
                    <a:ext uri="{9D8B030D-6E8A-4147-A177-3AD203B41FA5}">
                      <a16:colId xmlns:a16="http://schemas.microsoft.com/office/drawing/2014/main" val="3505264926"/>
                    </a:ext>
                  </a:extLst>
                </a:gridCol>
              </a:tblGrid>
              <a:tr h="413953">
                <a:tc>
                  <a:txBody>
                    <a:bodyPr/>
                    <a:lstStyle/>
                    <a:p>
                      <a:pPr algn="ctr"/>
                      <a:r>
                        <a:rPr lang="zh-CN" altLang="en-US" dirty="0"/>
                        <a:t>协议名称</a:t>
                      </a:r>
                    </a:p>
                  </a:txBody>
                  <a:tcPr/>
                </a:tc>
                <a:tc>
                  <a:txBody>
                    <a:bodyPr/>
                    <a:lstStyle/>
                    <a:p>
                      <a:pPr algn="ctr"/>
                      <a:r>
                        <a:rPr lang="zh-CN" altLang="en-US" dirty="0" smtClean="0"/>
                        <a:t>运作组织</a:t>
                      </a:r>
                      <a:endParaRPr lang="zh-CN" altLang="en-US" dirty="0"/>
                    </a:p>
                  </a:txBody>
                  <a:tcPr/>
                </a:tc>
                <a:tc>
                  <a:txBody>
                    <a:bodyPr/>
                    <a:lstStyle/>
                    <a:p>
                      <a:pPr algn="ctr"/>
                      <a:r>
                        <a:rPr lang="zh-CN" altLang="en-US" dirty="0" smtClean="0"/>
                        <a:t>代表厂家</a:t>
                      </a:r>
                      <a:endParaRPr lang="zh-CN" altLang="en-US" dirty="0"/>
                    </a:p>
                  </a:txBody>
                  <a:tcPr/>
                </a:tc>
                <a:extLst>
                  <a:ext uri="{0D108BD9-81ED-4DB2-BD59-A6C34878D82A}">
                    <a16:rowId xmlns:a16="http://schemas.microsoft.com/office/drawing/2014/main" val="518393470"/>
                  </a:ext>
                </a:extLst>
              </a:tr>
              <a:tr h="655426">
                <a:tc>
                  <a:txBody>
                    <a:bodyPr/>
                    <a:lstStyle/>
                    <a:p>
                      <a:pPr algn="ctr"/>
                      <a:r>
                        <a:rPr lang="en-US" altLang="zh-CN" sz="1600" dirty="0" err="1"/>
                        <a:t>EtherNet</a:t>
                      </a:r>
                      <a:r>
                        <a:rPr lang="en-US" altLang="zh-CN" sz="1600" dirty="0"/>
                        <a:t>/IP</a:t>
                      </a:r>
                      <a:endParaRPr lang="zh-CN" altLang="en-US" sz="1600" dirty="0"/>
                    </a:p>
                  </a:txBody>
                  <a:tcPr anchor="ctr"/>
                </a:tc>
                <a:tc>
                  <a:txBody>
                    <a:bodyPr/>
                    <a:lstStyle/>
                    <a:p>
                      <a:pPr algn="ctr"/>
                      <a:r>
                        <a:rPr lang="en-US" altLang="zh-CN" sz="1600" dirty="0"/>
                        <a:t>ODVA</a:t>
                      </a:r>
                      <a:endParaRPr lang="zh-CN" altLang="en-US" sz="1600" dirty="0"/>
                    </a:p>
                  </a:txBody>
                  <a:tcPr anchor="ctr"/>
                </a:tc>
                <a:tc>
                  <a:txBody>
                    <a:bodyPr/>
                    <a:lstStyle/>
                    <a:p>
                      <a:pPr algn="ctr"/>
                      <a:r>
                        <a:rPr lang="zh-CN" altLang="en-US" sz="1600" dirty="0"/>
                        <a:t>罗克韦尔自动化公司</a:t>
                      </a:r>
                    </a:p>
                  </a:txBody>
                  <a:tcPr anchor="ctr"/>
                </a:tc>
                <a:extLst>
                  <a:ext uri="{0D108BD9-81ED-4DB2-BD59-A6C34878D82A}">
                    <a16:rowId xmlns:a16="http://schemas.microsoft.com/office/drawing/2014/main" val="203623543"/>
                  </a:ext>
                </a:extLst>
              </a:tr>
              <a:tr h="655426">
                <a:tc>
                  <a:txBody>
                    <a:bodyPr/>
                    <a:lstStyle/>
                    <a:p>
                      <a:pPr algn="ctr"/>
                      <a:r>
                        <a:rPr lang="en-US" altLang="zh-CN" sz="1600" dirty="0"/>
                        <a:t>PROFINET</a:t>
                      </a:r>
                      <a:endParaRPr lang="zh-CN" altLang="en-US" sz="1600" dirty="0"/>
                    </a:p>
                  </a:txBody>
                  <a:tcPr anchor="ctr"/>
                </a:tc>
                <a:tc>
                  <a:txBody>
                    <a:bodyPr/>
                    <a:lstStyle/>
                    <a:p>
                      <a:pPr algn="ctr"/>
                      <a:r>
                        <a:rPr lang="en-US" altLang="zh-CN" sz="1600" dirty="0"/>
                        <a:t>PROFIBUS</a:t>
                      </a:r>
                      <a:r>
                        <a:rPr lang="zh-CN" altLang="en-US" sz="1600" dirty="0"/>
                        <a:t>国际组织</a:t>
                      </a:r>
                    </a:p>
                  </a:txBody>
                  <a:tcPr anchor="ctr"/>
                </a:tc>
                <a:tc>
                  <a:txBody>
                    <a:bodyPr/>
                    <a:lstStyle/>
                    <a:p>
                      <a:pPr algn="ctr"/>
                      <a:r>
                        <a:rPr lang="zh-CN" altLang="en-US" sz="1600" dirty="0"/>
                        <a:t>西门子</a:t>
                      </a:r>
                    </a:p>
                  </a:txBody>
                  <a:tcPr anchor="ctr"/>
                </a:tc>
                <a:extLst>
                  <a:ext uri="{0D108BD9-81ED-4DB2-BD59-A6C34878D82A}">
                    <a16:rowId xmlns:a16="http://schemas.microsoft.com/office/drawing/2014/main" val="2369835828"/>
                  </a:ext>
                </a:extLst>
              </a:tr>
              <a:tr h="655426">
                <a:tc>
                  <a:txBody>
                    <a:bodyPr/>
                    <a:lstStyle/>
                    <a:p>
                      <a:pPr algn="ctr"/>
                      <a:r>
                        <a:rPr lang="en-US" altLang="zh-CN" sz="1600" dirty="0" err="1"/>
                        <a:t>EtherCAT</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EtherCAT</a:t>
                      </a:r>
                      <a:r>
                        <a:rPr lang="zh-CN" altLang="en-US" sz="1600" dirty="0"/>
                        <a:t>协会</a:t>
                      </a:r>
                    </a:p>
                  </a:txBody>
                  <a:tcPr anchor="ctr"/>
                </a:tc>
                <a:tc>
                  <a:txBody>
                    <a:bodyPr/>
                    <a:lstStyle/>
                    <a:p>
                      <a:pPr algn="ctr"/>
                      <a:r>
                        <a:rPr lang="zh-CN" altLang="en-US" sz="1600" dirty="0"/>
                        <a:t>德国倍福公司</a:t>
                      </a:r>
                    </a:p>
                  </a:txBody>
                  <a:tcPr anchor="ctr"/>
                </a:tc>
                <a:extLst>
                  <a:ext uri="{0D108BD9-81ED-4DB2-BD59-A6C34878D82A}">
                    <a16:rowId xmlns:a16="http://schemas.microsoft.com/office/drawing/2014/main" val="666249406"/>
                  </a:ext>
                </a:extLst>
              </a:tr>
              <a:tr h="379457">
                <a:tc>
                  <a:txBody>
                    <a:bodyPr/>
                    <a:lstStyle/>
                    <a:p>
                      <a:pPr algn="ctr"/>
                      <a:r>
                        <a:rPr lang="en-US" altLang="zh-CN" sz="1600" dirty="0"/>
                        <a:t>POWERLINK</a:t>
                      </a:r>
                      <a:endParaRPr lang="zh-CN" altLang="en-US" sz="1600" dirty="0"/>
                    </a:p>
                  </a:txBody>
                  <a:tcPr anchor="ctr"/>
                </a:tc>
                <a:tc>
                  <a:txBody>
                    <a:bodyPr/>
                    <a:lstStyle/>
                    <a:p>
                      <a:pPr algn="ctr"/>
                      <a:r>
                        <a:rPr lang="en-US" altLang="zh-CN" sz="1600" dirty="0"/>
                        <a:t>EPSG</a:t>
                      </a:r>
                      <a:endParaRPr lang="zh-CN" altLang="en-US" sz="1600" dirty="0"/>
                    </a:p>
                  </a:txBody>
                  <a:tcPr anchor="ctr"/>
                </a:tc>
                <a:tc>
                  <a:txBody>
                    <a:bodyPr/>
                    <a:lstStyle/>
                    <a:p>
                      <a:pPr algn="ctr"/>
                      <a:r>
                        <a:rPr lang="en-US" altLang="zh-CN" sz="1600" dirty="0"/>
                        <a:t>ABB</a:t>
                      </a:r>
                      <a:endParaRPr lang="zh-CN" altLang="en-US" sz="1600" dirty="0"/>
                    </a:p>
                  </a:txBody>
                  <a:tcPr anchor="ctr"/>
                </a:tc>
                <a:extLst>
                  <a:ext uri="{0D108BD9-81ED-4DB2-BD59-A6C34878D82A}">
                    <a16:rowId xmlns:a16="http://schemas.microsoft.com/office/drawing/2014/main" val="4153770352"/>
                  </a:ext>
                </a:extLst>
              </a:tr>
              <a:tr h="655426">
                <a:tc>
                  <a:txBody>
                    <a:bodyPr/>
                    <a:lstStyle/>
                    <a:p>
                      <a:pPr algn="ctr"/>
                      <a:r>
                        <a:rPr lang="en-US" altLang="zh-CN" sz="1600" dirty="0"/>
                        <a:t>CC-LINK</a:t>
                      </a:r>
                      <a:endParaRPr lang="zh-CN" altLang="en-US" sz="1600" dirty="0"/>
                    </a:p>
                  </a:txBody>
                  <a:tcPr anchor="ctr"/>
                </a:tc>
                <a:tc>
                  <a:txBody>
                    <a:bodyPr/>
                    <a:lstStyle/>
                    <a:p>
                      <a:pPr algn="ctr"/>
                      <a:r>
                        <a:rPr lang="en-US" altLang="zh-CN" sz="1600" dirty="0"/>
                        <a:t>CC-Link</a:t>
                      </a:r>
                      <a:r>
                        <a:rPr lang="zh-CN" altLang="en-US" sz="1600" dirty="0"/>
                        <a:t>协会</a:t>
                      </a:r>
                    </a:p>
                  </a:txBody>
                  <a:tcPr anchor="ctr"/>
                </a:tc>
                <a:tc>
                  <a:txBody>
                    <a:bodyPr/>
                    <a:lstStyle/>
                    <a:p>
                      <a:pPr algn="ctr"/>
                      <a:r>
                        <a:rPr lang="zh-CN" altLang="en-US" sz="1600" dirty="0"/>
                        <a:t>日本三菱</a:t>
                      </a:r>
                    </a:p>
                  </a:txBody>
                  <a:tcPr anchor="ctr"/>
                </a:tc>
                <a:extLst>
                  <a:ext uri="{0D108BD9-81ED-4DB2-BD59-A6C34878D82A}">
                    <a16:rowId xmlns:a16="http://schemas.microsoft.com/office/drawing/2014/main" val="2429246477"/>
                  </a:ext>
                </a:extLst>
              </a:tr>
            </a:tbl>
          </a:graphicData>
        </a:graphic>
      </p:graphicFrame>
      <p:sp>
        <p:nvSpPr>
          <p:cNvPr id="15" name="文本框 14">
            <a:extLst>
              <a:ext uri="{FF2B5EF4-FFF2-40B4-BE49-F238E27FC236}">
                <a16:creationId xmlns:a16="http://schemas.microsoft.com/office/drawing/2014/main" id="{409CD1F3-D84A-460A-89AB-2BEA213F41AC}"/>
              </a:ext>
            </a:extLst>
          </p:cNvPr>
          <p:cNvSpPr txBox="1"/>
          <p:nvPr/>
        </p:nvSpPr>
        <p:spPr>
          <a:xfrm>
            <a:off x="592990" y="1671202"/>
            <a:ext cx="3358667"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目前主流工业以太网络协议</a:t>
            </a:r>
            <a:endParaRPr lang="zh-CN" altLang="en-US" sz="2000" b="1" dirty="0">
              <a:solidFill>
                <a:srgbClr val="C00000"/>
              </a:solidFill>
              <a:latin typeface="+mj-ea"/>
              <a:ea typeface="+mj-ea"/>
            </a:endParaRPr>
          </a:p>
        </p:txBody>
      </p:sp>
      <p:graphicFrame>
        <p:nvGraphicFramePr>
          <p:cNvPr id="18"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1117684226"/>
              </p:ext>
            </p:extLst>
          </p:nvPr>
        </p:nvGraphicFramePr>
        <p:xfrm>
          <a:off x="7609353" y="2146987"/>
          <a:ext cx="4277847" cy="3137902"/>
        </p:xfrm>
        <a:graphic>
          <a:graphicData uri="http://schemas.openxmlformats.org/drawingml/2006/table">
            <a:tbl>
              <a:tblPr firstRow="1" bandRow="1">
                <a:tableStyleId>{F5AB1C69-6EDB-4FF4-983F-18BD219EF322}</a:tableStyleId>
              </a:tblPr>
              <a:tblGrid>
                <a:gridCol w="1425949">
                  <a:extLst>
                    <a:ext uri="{9D8B030D-6E8A-4147-A177-3AD203B41FA5}">
                      <a16:colId xmlns:a16="http://schemas.microsoft.com/office/drawing/2014/main" val="423079363"/>
                    </a:ext>
                  </a:extLst>
                </a:gridCol>
                <a:gridCol w="1274243">
                  <a:extLst>
                    <a:ext uri="{9D8B030D-6E8A-4147-A177-3AD203B41FA5}">
                      <a16:colId xmlns:a16="http://schemas.microsoft.com/office/drawing/2014/main" val="2413405909"/>
                    </a:ext>
                  </a:extLst>
                </a:gridCol>
                <a:gridCol w="1577655">
                  <a:extLst>
                    <a:ext uri="{9D8B030D-6E8A-4147-A177-3AD203B41FA5}">
                      <a16:colId xmlns:a16="http://schemas.microsoft.com/office/drawing/2014/main" val="3505264926"/>
                    </a:ext>
                  </a:extLst>
                </a:gridCol>
              </a:tblGrid>
              <a:tr h="440513">
                <a:tc>
                  <a:txBody>
                    <a:bodyPr/>
                    <a:lstStyle/>
                    <a:p>
                      <a:pPr algn="ctr"/>
                      <a:r>
                        <a:rPr lang="zh-CN" altLang="en-US" dirty="0"/>
                        <a:t>协议名称</a:t>
                      </a:r>
                    </a:p>
                  </a:txBody>
                  <a:tcPr/>
                </a:tc>
                <a:tc>
                  <a:txBody>
                    <a:bodyPr/>
                    <a:lstStyle/>
                    <a:p>
                      <a:pPr algn="ctr"/>
                      <a:r>
                        <a:rPr lang="zh-CN" altLang="en-US" dirty="0" smtClean="0"/>
                        <a:t>网络延迟</a:t>
                      </a:r>
                      <a:endParaRPr lang="zh-CN" altLang="en-US" dirty="0"/>
                    </a:p>
                  </a:txBody>
                  <a:tcPr/>
                </a:tc>
                <a:tc>
                  <a:txBody>
                    <a:bodyPr/>
                    <a:lstStyle/>
                    <a:p>
                      <a:pPr algn="ctr"/>
                      <a:r>
                        <a:rPr lang="zh-CN" altLang="en-US" dirty="0" smtClean="0"/>
                        <a:t>传输距离</a:t>
                      </a:r>
                      <a:endParaRPr lang="zh-CN" altLang="en-US" dirty="0"/>
                    </a:p>
                  </a:txBody>
                  <a:tcPr/>
                </a:tc>
                <a:extLst>
                  <a:ext uri="{0D108BD9-81ED-4DB2-BD59-A6C34878D82A}">
                    <a16:rowId xmlns:a16="http://schemas.microsoft.com/office/drawing/2014/main" val="518393470"/>
                  </a:ext>
                </a:extLst>
              </a:tr>
              <a:tr h="687925">
                <a:tc>
                  <a:txBody>
                    <a:bodyPr/>
                    <a:lstStyle/>
                    <a:p>
                      <a:pPr algn="ctr"/>
                      <a:r>
                        <a:rPr lang="en-US" altLang="zh-CN" sz="1600" dirty="0" smtClean="0"/>
                        <a:t>LTE</a:t>
                      </a:r>
                      <a:r>
                        <a:rPr lang="zh-CN" altLang="en-US" sz="1600" dirty="0" smtClean="0"/>
                        <a:t>网络</a:t>
                      </a:r>
                      <a:endParaRPr lang="zh-CN" altLang="en-US" sz="1600" dirty="0"/>
                    </a:p>
                  </a:txBody>
                  <a:tcPr anchor="ctr"/>
                </a:tc>
                <a:tc>
                  <a:txBody>
                    <a:bodyPr/>
                    <a:lstStyle/>
                    <a:p>
                      <a:pPr algn="ctr"/>
                      <a:r>
                        <a:rPr lang="en-US" altLang="zh-CN" sz="1600" dirty="0" smtClean="0"/>
                        <a:t>6ms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203623543"/>
                  </a:ext>
                </a:extLst>
              </a:tr>
              <a:tr h="687925">
                <a:tc>
                  <a:txBody>
                    <a:bodyPr/>
                    <a:lstStyle/>
                    <a:p>
                      <a:pPr algn="ctr"/>
                      <a:r>
                        <a:rPr lang="en-US" altLang="zh-CN" sz="1600" dirty="0" smtClean="0"/>
                        <a:t>WIFI</a:t>
                      </a:r>
                      <a:endParaRPr lang="zh-CN" altLang="en-US" sz="1600" dirty="0"/>
                    </a:p>
                  </a:txBody>
                  <a:tcPr anchor="ctr"/>
                </a:tc>
                <a:tc>
                  <a:txBody>
                    <a:bodyPr/>
                    <a:lstStyle/>
                    <a:p>
                      <a:pPr algn="ctr"/>
                      <a:r>
                        <a:rPr lang="en-US" altLang="zh-CN" sz="1600" dirty="0" smtClean="0"/>
                        <a:t>6ms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2369835828"/>
                  </a:ext>
                </a:extLst>
              </a:tr>
              <a:tr h="440513">
                <a:tc>
                  <a:txBody>
                    <a:bodyPr/>
                    <a:lstStyle/>
                    <a:p>
                      <a:pPr algn="ctr"/>
                      <a:r>
                        <a:rPr lang="en-US" altLang="zh-CN" sz="1600" dirty="0" err="1" smtClean="0"/>
                        <a:t>Zigbee</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a:t>
                      </a:r>
                      <a:r>
                        <a:rPr lang="en-US" altLang="zh-CN" sz="1600" dirty="0" smtClean="0"/>
                        <a:t>1-3)</a:t>
                      </a:r>
                      <a:r>
                        <a:rPr lang="en-US" altLang="zh-CN" sz="1600" dirty="0" err="1" smtClean="0"/>
                        <a:t>ms</a:t>
                      </a:r>
                      <a:endParaRPr lang="zh-CN" altLang="en-US" sz="1600" dirty="0"/>
                    </a:p>
                  </a:txBody>
                  <a:tcPr anchor="ctr"/>
                </a:tc>
                <a:tc>
                  <a:txBody>
                    <a:bodyPr/>
                    <a:lstStyle/>
                    <a:p>
                      <a:pPr algn="ctr"/>
                      <a:r>
                        <a:rPr lang="zh-CN" altLang="en-US" sz="1600" dirty="0" smtClean="0"/>
                        <a:t>短距离</a:t>
                      </a:r>
                      <a:endParaRPr lang="zh-CN" altLang="en-US" sz="1600" dirty="0"/>
                    </a:p>
                  </a:txBody>
                  <a:tcPr anchor="ctr"/>
                </a:tc>
                <a:extLst>
                  <a:ext uri="{0D108BD9-81ED-4DB2-BD59-A6C34878D82A}">
                    <a16:rowId xmlns:a16="http://schemas.microsoft.com/office/drawing/2014/main" val="666249406"/>
                  </a:ext>
                </a:extLst>
              </a:tr>
              <a:tr h="440513">
                <a:tc>
                  <a:txBody>
                    <a:bodyPr/>
                    <a:lstStyle/>
                    <a:p>
                      <a:pPr algn="ctr"/>
                      <a:r>
                        <a:rPr lang="zh-CN" altLang="en-US" sz="1600" dirty="0" smtClean="0"/>
                        <a:t>传感器网络</a:t>
                      </a:r>
                      <a:endParaRPr lang="zh-CN" altLang="en-US" sz="1600" dirty="0"/>
                    </a:p>
                  </a:txBody>
                  <a:tcPr anchor="ctr"/>
                </a:tc>
                <a:tc>
                  <a:txBody>
                    <a:bodyPr/>
                    <a:lstStyle/>
                    <a:p>
                      <a:pPr algn="ctr"/>
                      <a:r>
                        <a:rPr lang="en-US" altLang="zh-CN" sz="1600" dirty="0" smtClean="0"/>
                        <a:t>9ms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4153770352"/>
                  </a:ext>
                </a:extLst>
              </a:tr>
              <a:tr h="440513">
                <a:tc>
                  <a:txBody>
                    <a:bodyPr/>
                    <a:lstStyle/>
                    <a:p>
                      <a:pPr algn="ctr"/>
                      <a:r>
                        <a:rPr lang="en-US" altLang="zh-CN" sz="1600" dirty="0" smtClean="0"/>
                        <a:t>5G</a:t>
                      </a:r>
                      <a:r>
                        <a:rPr lang="zh-CN" altLang="en-US" sz="1600" dirty="0" smtClean="0"/>
                        <a:t>网络</a:t>
                      </a:r>
                      <a:endParaRPr lang="zh-CN" altLang="en-US" sz="1600" dirty="0"/>
                    </a:p>
                  </a:txBody>
                  <a:tcPr anchor="ctr"/>
                </a:tc>
                <a:tc>
                  <a:txBody>
                    <a:bodyPr/>
                    <a:lstStyle/>
                    <a:p>
                      <a:pPr algn="ctr"/>
                      <a:r>
                        <a:rPr lang="en-US" altLang="zh-CN" sz="1600" dirty="0" smtClean="0"/>
                        <a:t>1ms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2429246477"/>
                  </a:ext>
                </a:extLst>
              </a:tr>
            </a:tbl>
          </a:graphicData>
        </a:graphic>
      </p:graphicFrame>
      <p:sp>
        <p:nvSpPr>
          <p:cNvPr id="19" name="文本框 18">
            <a:extLst>
              <a:ext uri="{FF2B5EF4-FFF2-40B4-BE49-F238E27FC236}">
                <a16:creationId xmlns:a16="http://schemas.microsoft.com/office/drawing/2014/main" id="{409CD1F3-D84A-460A-89AB-2BEA213F41AC}"/>
              </a:ext>
            </a:extLst>
          </p:cNvPr>
          <p:cNvSpPr txBox="1"/>
          <p:nvPr/>
        </p:nvSpPr>
        <p:spPr>
          <a:xfrm>
            <a:off x="8157028" y="1534051"/>
            <a:ext cx="3098056"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目前主流无线网络协议</a:t>
            </a:r>
            <a:endParaRPr lang="zh-CN" altLang="en-US" sz="2000" b="1" dirty="0">
              <a:solidFill>
                <a:srgbClr val="C00000"/>
              </a:solidFill>
              <a:latin typeface="+mj-ea"/>
              <a:ea typeface="+mj-ea"/>
            </a:endParaRPr>
          </a:p>
        </p:txBody>
      </p:sp>
      <p:sp>
        <p:nvSpPr>
          <p:cNvPr id="4" name="圆角矩形 3"/>
          <p:cNvSpPr/>
          <p:nvPr/>
        </p:nvSpPr>
        <p:spPr>
          <a:xfrm>
            <a:off x="4962523" y="2605620"/>
            <a:ext cx="2162175" cy="183832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主体网络</a:t>
            </a:r>
          </a:p>
        </p:txBody>
      </p:sp>
      <p:sp>
        <p:nvSpPr>
          <p:cNvPr id="6" name="椭圆 5"/>
          <p:cNvSpPr/>
          <p:nvPr/>
        </p:nvSpPr>
        <p:spPr>
          <a:xfrm>
            <a:off x="5553075" y="2708947"/>
            <a:ext cx="990600" cy="60283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5G</a:t>
            </a:r>
            <a:endParaRPr lang="zh-CN" altLang="en-US" dirty="0"/>
          </a:p>
        </p:txBody>
      </p:sp>
      <p:sp>
        <p:nvSpPr>
          <p:cNvPr id="21" name="椭圆 20"/>
          <p:cNvSpPr/>
          <p:nvPr/>
        </p:nvSpPr>
        <p:spPr>
          <a:xfrm>
            <a:off x="5553075" y="3788366"/>
            <a:ext cx="990600" cy="5836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TSN</a:t>
            </a:r>
          </a:p>
        </p:txBody>
      </p:sp>
      <p:sp>
        <p:nvSpPr>
          <p:cNvPr id="24" name="圆角矩形 23"/>
          <p:cNvSpPr/>
          <p:nvPr/>
        </p:nvSpPr>
        <p:spPr>
          <a:xfrm>
            <a:off x="5353049" y="4721633"/>
            <a:ext cx="1381125" cy="75247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各种工业以太网</a:t>
            </a:r>
            <a:endParaRPr lang="zh-CN" altLang="en-US" dirty="0"/>
          </a:p>
        </p:txBody>
      </p:sp>
      <p:sp>
        <p:nvSpPr>
          <p:cNvPr id="26" name="圆角矩形 25"/>
          <p:cNvSpPr/>
          <p:nvPr/>
        </p:nvSpPr>
        <p:spPr>
          <a:xfrm>
            <a:off x="5353049" y="1622531"/>
            <a:ext cx="1381125" cy="75247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各种无线网络</a:t>
            </a:r>
            <a:endParaRPr lang="zh-CN" altLang="en-US" dirty="0"/>
          </a:p>
        </p:txBody>
      </p:sp>
      <p:cxnSp>
        <p:nvCxnSpPr>
          <p:cNvPr id="10" name="直接连接符 9"/>
          <p:cNvCxnSpPr>
            <a:stCxn id="26" idx="2"/>
            <a:endCxn id="4" idx="0"/>
          </p:cNvCxnSpPr>
          <p:nvPr/>
        </p:nvCxnSpPr>
        <p:spPr>
          <a:xfrm flipH="1">
            <a:off x="6043611" y="2375005"/>
            <a:ext cx="1" cy="230615"/>
          </a:xfrm>
          <a:prstGeom prst="line">
            <a:avLst/>
          </a:prstGeom>
          <a:ln/>
        </p:spPr>
        <p:style>
          <a:lnRef idx="1">
            <a:schemeClr val="dk1"/>
          </a:lnRef>
          <a:fillRef idx="0">
            <a:schemeClr val="dk1"/>
          </a:fillRef>
          <a:effectRef idx="0">
            <a:schemeClr val="dk1"/>
          </a:effectRef>
          <a:fontRef idx="minor">
            <a:schemeClr val="tx1"/>
          </a:fontRef>
        </p:style>
      </p:cxnSp>
      <p:cxnSp>
        <p:nvCxnSpPr>
          <p:cNvPr id="12" name="直接连接符 11"/>
          <p:cNvCxnSpPr>
            <a:stCxn id="4" idx="2"/>
            <a:endCxn id="24" idx="0"/>
          </p:cNvCxnSpPr>
          <p:nvPr/>
        </p:nvCxnSpPr>
        <p:spPr>
          <a:xfrm>
            <a:off x="6043611" y="4443945"/>
            <a:ext cx="1" cy="2776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75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9B4B95-F265-4F6A-8AA5-3D059DE1A22E}"/>
              </a:ext>
            </a:extLst>
          </p:cNvPr>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sp>
        <p:nvSpPr>
          <p:cNvPr id="3" name="文本占位符 2">
            <a:extLst>
              <a:ext uri="{FF2B5EF4-FFF2-40B4-BE49-F238E27FC236}">
                <a16:creationId xmlns:a16="http://schemas.microsoft.com/office/drawing/2014/main" id="{B710BE77-CED4-4577-921A-3989E8A48163}"/>
              </a:ext>
            </a:extLst>
          </p:cNvPr>
          <p:cNvSpPr>
            <a:spLocks noGrp="1"/>
          </p:cNvSpPr>
          <p:nvPr>
            <p:ph type="body" sz="quarter" idx="14"/>
          </p:nvPr>
        </p:nvSpPr>
        <p:spPr/>
        <p:txBody>
          <a:bodyPr/>
          <a:lstStyle/>
          <a:p>
            <a:r>
              <a:rPr lang="zh-CN" altLang="en-US" dirty="0"/>
              <a:t>研究挑战</a:t>
            </a:r>
          </a:p>
        </p:txBody>
      </p:sp>
      <p:sp>
        <p:nvSpPr>
          <p:cNvPr id="11" name="文本框 10">
            <a:extLst>
              <a:ext uri="{FF2B5EF4-FFF2-40B4-BE49-F238E27FC236}">
                <a16:creationId xmlns:a16="http://schemas.microsoft.com/office/drawing/2014/main" id="{70D83EE5-C289-46A7-9291-B8B8F81F6480}"/>
              </a:ext>
            </a:extLst>
          </p:cNvPr>
          <p:cNvSpPr txBox="1"/>
          <p:nvPr/>
        </p:nvSpPr>
        <p:spPr>
          <a:xfrm>
            <a:off x="2001058" y="6160825"/>
            <a:ext cx="9265920" cy="369332"/>
          </a:xfrm>
          <a:prstGeom prst="rect">
            <a:avLst/>
          </a:prstGeom>
          <a:noFill/>
        </p:spPr>
        <p:txBody>
          <a:bodyPr wrap="square">
            <a:spAutoFit/>
          </a:bodyPr>
          <a:lstStyle/>
          <a:p>
            <a:pPr algn="ctr"/>
            <a:r>
              <a:rPr lang="zh-CN" altLang="en-US" b="1" dirty="0" smtClean="0">
                <a:solidFill>
                  <a:schemeClr val="accent3">
                    <a:lumMod val="75000"/>
                  </a:schemeClr>
                </a:solidFill>
                <a:latin typeface="+mj-ea"/>
                <a:ea typeface="+mj-ea"/>
              </a:rPr>
              <a:t>如何实现</a:t>
            </a:r>
            <a:r>
              <a:rPr lang="en-US" altLang="zh-CN" b="1" dirty="0" smtClean="0">
                <a:solidFill>
                  <a:schemeClr val="accent3">
                    <a:lumMod val="75000"/>
                  </a:schemeClr>
                </a:solidFill>
                <a:latin typeface="+mj-ea"/>
                <a:ea typeface="+mj-ea"/>
              </a:rPr>
              <a:t>5G</a:t>
            </a:r>
            <a:r>
              <a:rPr lang="zh-CN" altLang="en-US" b="1" dirty="0" smtClean="0">
                <a:solidFill>
                  <a:schemeClr val="accent3">
                    <a:lumMod val="75000"/>
                  </a:schemeClr>
                </a:solidFill>
                <a:latin typeface="+mj-ea"/>
                <a:ea typeface="+mj-ea"/>
              </a:rPr>
              <a:t>网络与</a:t>
            </a:r>
            <a:r>
              <a:rPr lang="en-US" altLang="zh-CN" b="1" dirty="0" smtClean="0">
                <a:solidFill>
                  <a:schemeClr val="accent3">
                    <a:lumMod val="75000"/>
                  </a:schemeClr>
                </a:solidFill>
                <a:latin typeface="+mj-ea"/>
                <a:ea typeface="+mj-ea"/>
              </a:rPr>
              <a:t>TSN</a:t>
            </a:r>
            <a:r>
              <a:rPr lang="zh-CN" altLang="en-US" b="1" dirty="0" smtClean="0">
                <a:solidFill>
                  <a:schemeClr val="accent3">
                    <a:lumMod val="75000"/>
                  </a:schemeClr>
                </a:solidFill>
                <a:latin typeface="+mj-ea"/>
                <a:ea typeface="+mj-ea"/>
              </a:rPr>
              <a:t>之间的</a:t>
            </a:r>
            <a:r>
              <a:rPr lang="zh-CN" altLang="en-US" b="1" dirty="0">
                <a:solidFill>
                  <a:srgbClr val="C00000"/>
                </a:solidFill>
                <a:latin typeface="+mj-ea"/>
                <a:ea typeface="+mj-ea"/>
              </a:rPr>
              <a:t>高精度低能耗</a:t>
            </a:r>
            <a:r>
              <a:rPr lang="zh-CN" altLang="en-US" b="1" dirty="0" smtClean="0">
                <a:solidFill>
                  <a:schemeClr val="accent3">
                    <a:lumMod val="75000"/>
                  </a:schemeClr>
                </a:solidFill>
                <a:latin typeface="+mj-ea"/>
                <a:ea typeface="+mj-ea"/>
              </a:rPr>
              <a:t>时钟同步时间是</a:t>
            </a:r>
            <a:r>
              <a:rPr lang="zh-CN" altLang="en-US" b="1" dirty="0">
                <a:solidFill>
                  <a:schemeClr val="accent3">
                    <a:lumMod val="75000"/>
                  </a:schemeClr>
                </a:solidFill>
                <a:latin typeface="+mj-ea"/>
                <a:ea typeface="+mj-ea"/>
              </a:rPr>
              <a:t>亟待解决的问题</a:t>
            </a:r>
          </a:p>
        </p:txBody>
      </p:sp>
      <p:sp>
        <p:nvSpPr>
          <p:cNvPr id="13" name="文本框 12">
            <a:extLst>
              <a:ext uri="{FF2B5EF4-FFF2-40B4-BE49-F238E27FC236}">
                <a16:creationId xmlns:a16="http://schemas.microsoft.com/office/drawing/2014/main" id="{B7074B89-67FF-41C2-9F88-A13AC7B95690}"/>
              </a:ext>
            </a:extLst>
          </p:cNvPr>
          <p:cNvSpPr txBox="1"/>
          <p:nvPr/>
        </p:nvSpPr>
        <p:spPr>
          <a:xfrm>
            <a:off x="568080" y="929576"/>
            <a:ext cx="8494639" cy="646331"/>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chemeClr val="accent3">
                    <a:lumMod val="50000"/>
                  </a:schemeClr>
                </a:solidFill>
                <a:latin typeface="微软雅黑" panose="020B0503020204020204" pitchFamily="34" charset="-122"/>
              </a:rPr>
              <a:t>准确的时间同步是</a:t>
            </a:r>
            <a:r>
              <a:rPr lang="en-US" altLang="zh-CN" b="1" dirty="0">
                <a:solidFill>
                  <a:schemeClr val="accent3">
                    <a:lumMod val="50000"/>
                  </a:schemeClr>
                </a:solidFill>
                <a:latin typeface="微软雅黑" panose="020B0503020204020204" pitchFamily="34" charset="-122"/>
              </a:rPr>
              <a:t>5G</a:t>
            </a:r>
            <a:r>
              <a:rPr lang="zh-CN" altLang="en-US" b="1" dirty="0">
                <a:solidFill>
                  <a:schemeClr val="accent3">
                    <a:lumMod val="50000"/>
                  </a:schemeClr>
                </a:solidFill>
                <a:latin typeface="微软雅黑" panose="020B0503020204020204" pitchFamily="34" charset="-122"/>
              </a:rPr>
              <a:t>和</a:t>
            </a:r>
            <a:r>
              <a:rPr lang="en-US" altLang="zh-CN" b="1" dirty="0">
                <a:solidFill>
                  <a:schemeClr val="accent3">
                    <a:lumMod val="50000"/>
                  </a:schemeClr>
                </a:solidFill>
                <a:latin typeface="微软雅黑" panose="020B0503020204020204" pitchFamily="34" charset="-122"/>
              </a:rPr>
              <a:t>TSN</a:t>
            </a:r>
            <a:r>
              <a:rPr lang="zh-CN" altLang="en-US" b="1" dirty="0">
                <a:solidFill>
                  <a:schemeClr val="accent3">
                    <a:lumMod val="50000"/>
                  </a:schemeClr>
                </a:solidFill>
                <a:latin typeface="微软雅黑" panose="020B0503020204020204" pitchFamily="34" charset="-122"/>
              </a:rPr>
              <a:t>系统集成运行的关键</a:t>
            </a:r>
            <a:endParaRPr lang="en-US" altLang="zh-CN" b="1" dirty="0" smtClean="0">
              <a:solidFill>
                <a:schemeClr val="accent3">
                  <a:lumMod val="50000"/>
                </a:schemeClr>
              </a:solidFill>
              <a:latin typeface="微软雅黑" panose="020B0503020204020204" pitchFamily="34" charset="-122"/>
              <a:ea typeface="+mj-ea"/>
            </a:endParaRPr>
          </a:p>
          <a:p>
            <a:pPr marL="285750" indent="-285750">
              <a:buFont typeface="Wingdings" panose="05000000000000000000" pitchFamily="2" charset="2"/>
              <a:buChar char="p"/>
            </a:pPr>
            <a:r>
              <a:rPr lang="en-US" altLang="zh-CN" b="1" dirty="0" smtClean="0">
                <a:solidFill>
                  <a:schemeClr val="accent3">
                    <a:lumMod val="50000"/>
                  </a:schemeClr>
                </a:solidFill>
                <a:latin typeface="微软雅黑" panose="020B0503020204020204" pitchFamily="34" charset="-122"/>
                <a:ea typeface="+mj-ea"/>
              </a:rPr>
              <a:t>5G</a:t>
            </a:r>
            <a:r>
              <a:rPr lang="zh-CN" altLang="en-US" b="1" dirty="0" smtClean="0">
                <a:solidFill>
                  <a:schemeClr val="accent3">
                    <a:lumMod val="50000"/>
                  </a:schemeClr>
                </a:solidFill>
                <a:latin typeface="微软雅黑" panose="020B0503020204020204" pitchFamily="34" charset="-122"/>
                <a:ea typeface="+mj-ea"/>
              </a:rPr>
              <a:t>网络协议中规定了时钟同步的步骤，但并没有具体的协议规则</a:t>
            </a:r>
            <a:endParaRPr lang="zh-CN" altLang="en-US" dirty="0"/>
          </a:p>
        </p:txBody>
      </p:sp>
      <p:sp>
        <p:nvSpPr>
          <p:cNvPr id="15" name="文本框 14">
            <a:extLst>
              <a:ext uri="{FF2B5EF4-FFF2-40B4-BE49-F238E27FC236}">
                <a16:creationId xmlns:a16="http://schemas.microsoft.com/office/drawing/2014/main" id="{B05576C8-7FAF-46C0-9335-83E63D61B123}"/>
              </a:ext>
            </a:extLst>
          </p:cNvPr>
          <p:cNvSpPr txBox="1"/>
          <p:nvPr/>
        </p:nvSpPr>
        <p:spPr>
          <a:xfrm>
            <a:off x="491922" y="1759361"/>
            <a:ext cx="6239286" cy="2031325"/>
          </a:xfrm>
          <a:prstGeom prst="rect">
            <a:avLst/>
          </a:prstGeom>
          <a:noFill/>
        </p:spPr>
        <p:txBody>
          <a:bodyPr wrap="square">
            <a:spAutoFit/>
          </a:bodyPr>
          <a:lstStyle/>
          <a:p>
            <a:r>
              <a:rPr lang="zh-CN" altLang="en-US" sz="1400" b="1" dirty="0" smtClean="0">
                <a:solidFill>
                  <a:schemeClr val="accent3">
                    <a:lumMod val="75000"/>
                  </a:schemeClr>
                </a:solidFill>
                <a:latin typeface="+mj-ea"/>
                <a:ea typeface="+mj-ea"/>
              </a:rPr>
              <a:t>在</a:t>
            </a:r>
            <a:r>
              <a:rPr lang="zh-CN" altLang="en-US" sz="1400" b="1" dirty="0">
                <a:solidFill>
                  <a:schemeClr val="accent3">
                    <a:lumMod val="75000"/>
                  </a:schemeClr>
                </a:solidFill>
                <a:latin typeface="+mj-ea"/>
                <a:ea typeface="+mj-ea"/>
              </a:rPr>
              <a:t>进行接入终端的时钟同步时，</a:t>
            </a:r>
            <a:r>
              <a:rPr lang="en-US" altLang="zh-CN" sz="1400" b="1" dirty="0">
                <a:solidFill>
                  <a:schemeClr val="accent3">
                    <a:lumMod val="75000"/>
                  </a:schemeClr>
                </a:solidFill>
                <a:latin typeface="+mj-ea"/>
                <a:ea typeface="+mj-ea"/>
              </a:rPr>
              <a:t>5G</a:t>
            </a:r>
            <a:r>
              <a:rPr lang="zh-CN" altLang="en-US" sz="1400" b="1" dirty="0">
                <a:solidFill>
                  <a:schemeClr val="accent3">
                    <a:lumMod val="75000"/>
                  </a:schemeClr>
                </a:solidFill>
                <a:latin typeface="+mj-ea"/>
                <a:ea typeface="+mj-ea"/>
              </a:rPr>
              <a:t>网络拥有一套现有的协议流程</a:t>
            </a:r>
            <a:r>
              <a:rPr lang="zh-CN" altLang="en-US" sz="1400" b="1" dirty="0" smtClean="0">
                <a:solidFill>
                  <a:schemeClr val="accent3">
                    <a:lumMod val="75000"/>
                  </a:schemeClr>
                </a:solidFill>
                <a:latin typeface="+mj-ea"/>
                <a:ea typeface="+mj-ea"/>
              </a:rPr>
              <a:t>。</a:t>
            </a:r>
            <a:endParaRPr lang="en-US" altLang="zh-CN" sz="1400" b="1" dirty="0" smtClean="0">
              <a:solidFill>
                <a:schemeClr val="accent3">
                  <a:lumMod val="75000"/>
                </a:schemeClr>
              </a:solidFill>
              <a:latin typeface="+mj-ea"/>
              <a:ea typeface="+mj-ea"/>
            </a:endParaRPr>
          </a:p>
          <a:p>
            <a:r>
              <a:rPr lang="en-US" altLang="zh-CN" sz="1400" b="1" dirty="0" smtClean="0">
                <a:solidFill>
                  <a:schemeClr val="accent3">
                    <a:lumMod val="75000"/>
                  </a:schemeClr>
                </a:solidFill>
                <a:latin typeface="+mj-ea"/>
                <a:ea typeface="+mj-ea"/>
              </a:rPr>
              <a:t>(a)</a:t>
            </a:r>
            <a:r>
              <a:rPr lang="zh-CN" altLang="en-US" sz="1400" b="1" dirty="0" smtClean="0">
                <a:solidFill>
                  <a:schemeClr val="accent3">
                    <a:lumMod val="75000"/>
                  </a:schemeClr>
                </a:solidFill>
                <a:latin typeface="+mj-ea"/>
                <a:ea typeface="+mj-ea"/>
              </a:rPr>
              <a:t>第一</a:t>
            </a:r>
            <a:r>
              <a:rPr lang="zh-CN" altLang="en-US" sz="1400" b="1" dirty="0">
                <a:solidFill>
                  <a:schemeClr val="accent3">
                    <a:lumMod val="75000"/>
                  </a:schemeClr>
                </a:solidFill>
                <a:latin typeface="+mj-ea"/>
                <a:ea typeface="+mj-ea"/>
              </a:rPr>
              <a:t>步为接收端和发射端在时间域和频率域的同步，并不在</a:t>
            </a:r>
            <a:r>
              <a:rPr lang="en-US" altLang="zh-CN" sz="1400" b="1" dirty="0">
                <a:solidFill>
                  <a:schemeClr val="accent3">
                    <a:lumMod val="75000"/>
                  </a:schemeClr>
                </a:solidFill>
                <a:latin typeface="+mj-ea"/>
                <a:ea typeface="+mj-ea"/>
              </a:rPr>
              <a:t>5G</a:t>
            </a:r>
            <a:r>
              <a:rPr lang="zh-CN" altLang="en-US" sz="1400" b="1" dirty="0">
                <a:solidFill>
                  <a:schemeClr val="accent3">
                    <a:lumMod val="75000"/>
                  </a:schemeClr>
                </a:solidFill>
                <a:latin typeface="+mj-ea"/>
                <a:ea typeface="+mj-ea"/>
              </a:rPr>
              <a:t>协议的规定范围内。常用方法为互相关检测和自相关检测，通过将接收信号和已知信号</a:t>
            </a:r>
            <a:r>
              <a:rPr lang="en-US" altLang="zh-CN" sz="1400" b="1" dirty="0">
                <a:solidFill>
                  <a:schemeClr val="accent3">
                    <a:lumMod val="75000"/>
                  </a:schemeClr>
                </a:solidFill>
                <a:latin typeface="+mj-ea"/>
                <a:ea typeface="+mj-ea"/>
              </a:rPr>
              <a:t>PSS</a:t>
            </a:r>
            <a:r>
              <a:rPr lang="zh-CN" altLang="en-US" sz="1400" b="1" dirty="0">
                <a:solidFill>
                  <a:schemeClr val="accent3">
                    <a:lumMod val="75000"/>
                  </a:schemeClr>
                </a:solidFill>
                <a:latin typeface="+mj-ea"/>
                <a:ea typeface="+mj-ea"/>
              </a:rPr>
              <a:t>作互相关检测检测已知信号的位置，或者对接受信号自身做自相关检测来检测循环前缀</a:t>
            </a:r>
            <a:r>
              <a:rPr lang="en-US" altLang="zh-CN" sz="1400" b="1" dirty="0">
                <a:solidFill>
                  <a:schemeClr val="accent3">
                    <a:lumMod val="75000"/>
                  </a:schemeClr>
                </a:solidFill>
                <a:latin typeface="+mj-ea"/>
                <a:ea typeface="+mj-ea"/>
              </a:rPr>
              <a:t>CP</a:t>
            </a:r>
            <a:r>
              <a:rPr lang="zh-CN" altLang="en-US" sz="1400" b="1" dirty="0">
                <a:solidFill>
                  <a:schemeClr val="accent3">
                    <a:lumMod val="75000"/>
                  </a:schemeClr>
                </a:solidFill>
                <a:latin typeface="+mj-ea"/>
                <a:ea typeface="+mj-ea"/>
              </a:rPr>
              <a:t>的位置，获得</a:t>
            </a:r>
            <a:r>
              <a:rPr lang="en-US" altLang="zh-CN" sz="1400" b="1" dirty="0" err="1">
                <a:solidFill>
                  <a:schemeClr val="accent3">
                    <a:lumMod val="75000"/>
                  </a:schemeClr>
                </a:solidFill>
                <a:latin typeface="+mj-ea"/>
                <a:ea typeface="+mj-ea"/>
              </a:rPr>
              <a:t>ofdm</a:t>
            </a:r>
            <a:r>
              <a:rPr lang="zh-CN" altLang="en-US" sz="1400" b="1" dirty="0">
                <a:solidFill>
                  <a:schemeClr val="accent3">
                    <a:lumMod val="75000"/>
                  </a:schemeClr>
                </a:solidFill>
                <a:latin typeface="+mj-ea"/>
                <a:ea typeface="+mj-ea"/>
              </a:rPr>
              <a:t>符号同步和检测同步信号所在的频率</a:t>
            </a:r>
            <a:r>
              <a:rPr lang="zh-CN" altLang="en-US" sz="1400" b="1" dirty="0" smtClean="0">
                <a:solidFill>
                  <a:schemeClr val="accent3">
                    <a:lumMod val="75000"/>
                  </a:schemeClr>
                </a:solidFill>
                <a:latin typeface="+mj-ea"/>
                <a:ea typeface="+mj-ea"/>
              </a:rPr>
              <a:t>。</a:t>
            </a:r>
            <a:endParaRPr lang="en-US" altLang="zh-CN" sz="1400" b="1" dirty="0" smtClean="0">
              <a:solidFill>
                <a:schemeClr val="accent3">
                  <a:lumMod val="75000"/>
                </a:schemeClr>
              </a:solidFill>
              <a:latin typeface="+mj-ea"/>
              <a:ea typeface="+mj-ea"/>
            </a:endParaRPr>
          </a:p>
          <a:p>
            <a:r>
              <a:rPr lang="en-US" altLang="zh-CN" sz="1400" b="1" dirty="0" smtClean="0">
                <a:solidFill>
                  <a:schemeClr val="accent3">
                    <a:lumMod val="75000"/>
                  </a:schemeClr>
                </a:solidFill>
                <a:latin typeface="+mj-ea"/>
                <a:ea typeface="+mj-ea"/>
              </a:rPr>
              <a:t>(b)</a:t>
            </a:r>
            <a:r>
              <a:rPr lang="zh-CN" altLang="en-US" sz="1400" b="1" dirty="0" smtClean="0">
                <a:solidFill>
                  <a:schemeClr val="accent3">
                    <a:lumMod val="75000"/>
                  </a:schemeClr>
                </a:solidFill>
                <a:latin typeface="+mj-ea"/>
                <a:ea typeface="+mj-ea"/>
              </a:rPr>
              <a:t>其</a:t>
            </a:r>
            <a:r>
              <a:rPr lang="zh-CN" altLang="en-US" sz="1400" b="1" dirty="0">
                <a:solidFill>
                  <a:schemeClr val="accent3">
                    <a:lumMod val="75000"/>
                  </a:schemeClr>
                </a:solidFill>
                <a:latin typeface="+mj-ea"/>
                <a:ea typeface="+mj-ea"/>
              </a:rPr>
              <a:t>核心思路即通过基站广播</a:t>
            </a:r>
            <a:r>
              <a:rPr lang="en-US" altLang="zh-CN" sz="1400" b="1" dirty="0">
                <a:solidFill>
                  <a:schemeClr val="accent3">
                    <a:lumMod val="75000"/>
                  </a:schemeClr>
                </a:solidFill>
                <a:latin typeface="+mj-ea"/>
                <a:ea typeface="+mj-ea"/>
              </a:rPr>
              <a:t>SIB</a:t>
            </a:r>
            <a:r>
              <a:rPr lang="zh-CN" altLang="en-US" sz="1400" b="1" dirty="0">
                <a:solidFill>
                  <a:schemeClr val="accent3">
                    <a:lumMod val="75000"/>
                  </a:schemeClr>
                </a:solidFill>
                <a:latin typeface="+mj-ea"/>
                <a:ea typeface="+mj-ea"/>
              </a:rPr>
              <a:t>数据包，使得在终端在接入小区的过程中实现一次同步，并在一段时间后进行周期性广播来进行校正以保证精度。</a:t>
            </a:r>
          </a:p>
          <a:p>
            <a:r>
              <a:rPr lang="en-US" altLang="zh-CN" sz="1400" b="1" dirty="0" smtClean="0">
                <a:solidFill>
                  <a:schemeClr val="accent3">
                    <a:lumMod val="75000"/>
                  </a:schemeClr>
                </a:solidFill>
                <a:latin typeface="+mj-ea"/>
                <a:ea typeface="+mj-ea"/>
              </a:rPr>
              <a:t>(c)</a:t>
            </a:r>
            <a:r>
              <a:rPr lang="zh-CN" altLang="en-US" sz="1400" b="1" dirty="0" smtClean="0">
                <a:solidFill>
                  <a:schemeClr val="accent3">
                    <a:lumMod val="75000"/>
                  </a:schemeClr>
                </a:solidFill>
                <a:latin typeface="+mj-ea"/>
                <a:ea typeface="+mj-ea"/>
              </a:rPr>
              <a:t>该</a:t>
            </a:r>
            <a:r>
              <a:rPr lang="zh-CN" altLang="en-US" sz="1400" b="1" dirty="0">
                <a:solidFill>
                  <a:schemeClr val="accent3">
                    <a:lumMod val="75000"/>
                  </a:schemeClr>
                </a:solidFill>
                <a:latin typeface="+mj-ea"/>
                <a:ea typeface="+mj-ea"/>
              </a:rPr>
              <a:t>方法相对</a:t>
            </a:r>
            <a:r>
              <a:rPr lang="en-US" altLang="zh-CN" sz="1400" b="1" dirty="0">
                <a:solidFill>
                  <a:schemeClr val="accent3">
                    <a:lumMod val="75000"/>
                  </a:schemeClr>
                </a:solidFill>
                <a:latin typeface="+mj-ea"/>
                <a:ea typeface="+mj-ea"/>
              </a:rPr>
              <a:t>1588v2</a:t>
            </a:r>
            <a:r>
              <a:rPr lang="zh-CN" altLang="en-US" sz="1400" b="1" dirty="0">
                <a:solidFill>
                  <a:schemeClr val="accent3">
                    <a:lumMod val="75000"/>
                  </a:schemeClr>
                </a:solidFill>
                <a:latin typeface="+mj-ea"/>
                <a:ea typeface="+mj-ea"/>
              </a:rPr>
              <a:t>的流程通信开销较小，但由于单向时延测量的原因，其精度只能达到</a:t>
            </a:r>
            <a:r>
              <a:rPr lang="en-US" altLang="zh-CN" sz="1400" b="1" dirty="0" err="1">
                <a:solidFill>
                  <a:schemeClr val="accent3">
                    <a:lumMod val="75000"/>
                  </a:schemeClr>
                </a:solidFill>
                <a:latin typeface="+mj-ea"/>
                <a:ea typeface="+mj-ea"/>
              </a:rPr>
              <a:t>μs</a:t>
            </a:r>
            <a:r>
              <a:rPr lang="zh-CN" altLang="en-US" sz="1400" b="1" dirty="0" smtClean="0">
                <a:solidFill>
                  <a:schemeClr val="accent3">
                    <a:lumMod val="75000"/>
                  </a:schemeClr>
                </a:solidFill>
                <a:latin typeface="+mj-ea"/>
                <a:ea typeface="+mj-ea"/>
              </a:rPr>
              <a:t>级。</a:t>
            </a:r>
            <a:endParaRPr lang="zh-CN" altLang="en-US" sz="14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020" y="1441507"/>
            <a:ext cx="1819075" cy="3320387"/>
          </a:xfrm>
          <a:prstGeom prst="rect">
            <a:avLst/>
          </a:prstGeom>
        </p:spPr>
      </p:pic>
      <p:sp>
        <p:nvSpPr>
          <p:cNvPr id="19" name="文本框 18">
            <a:extLst>
              <a:ext uri="{FF2B5EF4-FFF2-40B4-BE49-F238E27FC236}">
                <a16:creationId xmlns:a16="http://schemas.microsoft.com/office/drawing/2014/main" id="{B7074B89-67FF-41C2-9F88-A13AC7B95690}"/>
              </a:ext>
            </a:extLst>
          </p:cNvPr>
          <p:cNvSpPr txBox="1"/>
          <p:nvPr/>
        </p:nvSpPr>
        <p:spPr>
          <a:xfrm>
            <a:off x="440223" y="4876165"/>
            <a:ext cx="10826755" cy="369332"/>
          </a:xfrm>
          <a:prstGeom prst="rect">
            <a:avLst/>
          </a:prstGeom>
          <a:noFill/>
        </p:spPr>
        <p:txBody>
          <a:bodyPr wrap="square">
            <a:spAutoFit/>
          </a:bodyPr>
          <a:lstStyle/>
          <a:p>
            <a:pPr marL="285750" indent="-285750">
              <a:buFont typeface="Wingdings" panose="05000000000000000000" pitchFamily="2" charset="2"/>
              <a:buChar char="p"/>
            </a:pPr>
            <a:r>
              <a:rPr lang="en-US" altLang="zh-CN" b="1" dirty="0">
                <a:solidFill>
                  <a:schemeClr val="accent3">
                    <a:lumMod val="50000"/>
                  </a:schemeClr>
                </a:solidFill>
                <a:latin typeface="微软雅黑" panose="020B0503020204020204" pitchFamily="34" charset="-122"/>
                <a:ea typeface="+mj-ea"/>
              </a:rPr>
              <a:t>1588v2</a:t>
            </a:r>
            <a:r>
              <a:rPr lang="zh-CN" altLang="en-US" b="1" dirty="0">
                <a:solidFill>
                  <a:schemeClr val="accent3">
                    <a:lumMod val="50000"/>
                  </a:schemeClr>
                </a:solidFill>
                <a:latin typeface="微软雅黑" panose="020B0503020204020204" pitchFamily="34" charset="-122"/>
                <a:ea typeface="+mj-ea"/>
              </a:rPr>
              <a:t>同步算法详细制定了以太网络的同步规则，但其并不适用于无线网络的传输环境</a:t>
            </a: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719" y="1800316"/>
            <a:ext cx="3081577" cy="2383861"/>
          </a:xfrm>
          <a:prstGeom prst="rect">
            <a:avLst/>
          </a:prstGeom>
        </p:spPr>
      </p:pic>
    </p:spTree>
    <p:extLst>
      <p:ext uri="{BB962C8B-B14F-4D97-AF65-F5344CB8AC3E}">
        <p14:creationId xmlns:p14="http://schemas.microsoft.com/office/powerpoint/2010/main" val="3767932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研究现状</a:t>
            </a:r>
            <a:endParaRPr lang="zh-CN" altLang="en-US" sz="3200" b="1" dirty="0"/>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0C38ADD-A7BA-411B-BC7F-EEF730D0B14C}"/>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44" name="矩形 43">
            <a:extLst>
              <a:ext uri="{FF2B5EF4-FFF2-40B4-BE49-F238E27FC236}">
                <a16:creationId xmlns:a16="http://schemas.microsoft.com/office/drawing/2014/main" id="{53E63CF3-3ACE-4D2C-8616-2A1D06585B7E}"/>
              </a:ext>
            </a:extLst>
          </p:cNvPr>
          <p:cNvSpPr/>
          <p:nvPr/>
        </p:nvSpPr>
        <p:spPr>
          <a:xfrm>
            <a:off x="695720" y="3814255"/>
            <a:ext cx="10443885" cy="553998"/>
          </a:xfrm>
          <a:prstGeom prst="rect">
            <a:avLst/>
          </a:prstGeom>
        </p:spPr>
        <p:txBody>
          <a:bodyPr wrap="none">
            <a:spAutoFit/>
          </a:bodyPr>
          <a:lstStyle/>
          <a:p>
            <a:pPr algn="ctr">
              <a:lnSpc>
                <a:spcPct val="150000"/>
              </a:lnSpc>
            </a:pPr>
            <a:r>
              <a:rPr lang="zh-CN" altLang="en-US" sz="2000" b="1" dirty="0">
                <a:solidFill>
                  <a:schemeClr val="accent3">
                    <a:lumMod val="75000"/>
                  </a:schemeClr>
                </a:solidFill>
                <a:latin typeface="+mj-ea"/>
                <a:ea typeface="+mj-ea"/>
              </a:rPr>
              <a:t>现有工作局限：聚焦</a:t>
            </a:r>
            <a:r>
              <a:rPr lang="zh-CN" altLang="en-US" sz="2000" b="1" dirty="0" smtClean="0">
                <a:solidFill>
                  <a:schemeClr val="accent3">
                    <a:lumMod val="75000"/>
                  </a:schemeClr>
                </a:solidFill>
                <a:latin typeface="+mj-ea"/>
                <a:ea typeface="+mj-ea"/>
              </a:rPr>
              <a:t>于</a:t>
            </a:r>
            <a:r>
              <a:rPr lang="zh-CN" altLang="en-US" sz="2000" b="1" dirty="0" smtClean="0">
                <a:solidFill>
                  <a:srgbClr val="C00000"/>
                </a:solidFill>
                <a:latin typeface="+mj-ea"/>
                <a:ea typeface="+mj-ea"/>
              </a:rPr>
              <a:t>时钟同步精度</a:t>
            </a:r>
            <a:r>
              <a:rPr lang="zh-CN" altLang="en-US" sz="2000" b="1" dirty="0" smtClean="0">
                <a:solidFill>
                  <a:schemeClr val="accent3">
                    <a:lumMod val="75000"/>
                  </a:schemeClr>
                </a:solidFill>
                <a:latin typeface="+mj-ea"/>
                <a:ea typeface="+mj-ea"/>
              </a:rPr>
              <a:t>的</a:t>
            </a:r>
            <a:r>
              <a:rPr lang="zh-CN" altLang="en-US" sz="2000" b="1" dirty="0">
                <a:solidFill>
                  <a:schemeClr val="accent3">
                    <a:lumMod val="75000"/>
                  </a:schemeClr>
                </a:solidFill>
                <a:latin typeface="+mj-ea"/>
                <a:ea typeface="+mj-ea"/>
              </a:rPr>
              <a:t>提升，无法满足</a:t>
            </a:r>
            <a:r>
              <a:rPr lang="zh-CN" altLang="en-US" sz="2000" b="1" dirty="0">
                <a:solidFill>
                  <a:srgbClr val="C00000"/>
                </a:solidFill>
                <a:latin typeface="+mj-ea"/>
                <a:ea typeface="+mj-ea"/>
              </a:rPr>
              <a:t>大规模复杂场景</a:t>
            </a:r>
            <a:r>
              <a:rPr lang="zh-CN" altLang="en-US" sz="2000" b="1" dirty="0" smtClean="0">
                <a:solidFill>
                  <a:schemeClr val="accent3">
                    <a:lumMod val="75000"/>
                  </a:schemeClr>
                </a:solidFill>
                <a:latin typeface="+mj-ea"/>
                <a:ea typeface="+mj-ea"/>
              </a:rPr>
              <a:t>的异构网络同步需求</a:t>
            </a:r>
            <a:endParaRPr lang="zh-CN" altLang="en-US" sz="2000" b="1" dirty="0">
              <a:solidFill>
                <a:schemeClr val="accent3">
                  <a:lumMod val="75000"/>
                </a:schemeClr>
              </a:solidFill>
              <a:latin typeface="+mj-ea"/>
              <a:ea typeface="+mj-ea"/>
            </a:endParaRPr>
          </a:p>
        </p:txBody>
      </p:sp>
      <p:sp>
        <p:nvSpPr>
          <p:cNvPr id="50" name="矩形 49">
            <a:extLst>
              <a:ext uri="{FF2B5EF4-FFF2-40B4-BE49-F238E27FC236}">
                <a16:creationId xmlns:a16="http://schemas.microsoft.com/office/drawing/2014/main" id="{D9DD4C19-CB12-4220-9D45-4448DF3D91F4}"/>
              </a:ext>
            </a:extLst>
          </p:cNvPr>
          <p:cNvSpPr/>
          <p:nvPr/>
        </p:nvSpPr>
        <p:spPr>
          <a:xfrm>
            <a:off x="513260" y="979162"/>
            <a:ext cx="2326278" cy="553998"/>
          </a:xfrm>
          <a:prstGeom prst="rect">
            <a:avLst/>
          </a:prstGeom>
        </p:spPr>
        <p:txBody>
          <a:bodyPr wrap="none">
            <a:spAutoFit/>
          </a:bodyPr>
          <a:lstStyle/>
          <a:p>
            <a:pPr marL="342900" indent="-342900" algn="ctr">
              <a:lnSpc>
                <a:spcPct val="150000"/>
              </a:lnSpc>
              <a:buFont typeface="Wingdings" panose="05000000000000000000" pitchFamily="2" charset="2"/>
              <a:buChar char="n"/>
            </a:pPr>
            <a:r>
              <a:rPr lang="zh-CN" altLang="en-US" sz="2000" b="1" dirty="0" smtClean="0">
                <a:solidFill>
                  <a:schemeClr val="accent3">
                    <a:lumMod val="75000"/>
                  </a:schemeClr>
                </a:solidFill>
                <a:latin typeface="+mj-ea"/>
                <a:ea typeface="+mj-ea"/>
              </a:rPr>
              <a:t>同步机制研究</a:t>
            </a:r>
            <a:r>
              <a:rPr lang="zh-CN" altLang="en-US" sz="2000" b="1" dirty="0">
                <a:solidFill>
                  <a:schemeClr val="accent3">
                    <a:lumMod val="75000"/>
                  </a:schemeClr>
                </a:solidFill>
                <a:latin typeface="+mj-ea"/>
                <a:ea typeface="+mj-ea"/>
              </a:rPr>
              <a:t>：</a:t>
            </a:r>
          </a:p>
        </p:txBody>
      </p:sp>
      <p:sp>
        <p:nvSpPr>
          <p:cNvPr id="51" name="矩形 50">
            <a:extLst>
              <a:ext uri="{FF2B5EF4-FFF2-40B4-BE49-F238E27FC236}">
                <a16:creationId xmlns:a16="http://schemas.microsoft.com/office/drawing/2014/main" id="{7A489DCF-673E-4064-8BE7-809C0C058CFF}"/>
              </a:ext>
            </a:extLst>
          </p:cNvPr>
          <p:cNvSpPr/>
          <p:nvPr/>
        </p:nvSpPr>
        <p:spPr>
          <a:xfrm>
            <a:off x="202414" y="2008645"/>
            <a:ext cx="4434226"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en-US" altLang="zh-CN" b="1" dirty="0" smtClean="0">
                <a:latin typeface="+mj-ea"/>
                <a:ea typeface="+mj-ea"/>
              </a:rPr>
              <a:t>RBS</a:t>
            </a:r>
            <a:r>
              <a:rPr lang="en-US" altLang="zh-CN" b="1" baseline="30000" dirty="0" smtClean="0">
                <a:latin typeface="+mj-ea"/>
                <a:ea typeface="+mj-ea"/>
              </a:rPr>
              <a:t>[2]</a:t>
            </a:r>
            <a:r>
              <a:rPr lang="zh-CN" altLang="en-US" b="1" dirty="0" smtClean="0">
                <a:latin typeface="+mj-ea"/>
                <a:ea typeface="+mj-ea"/>
              </a:rPr>
              <a:t>：广播式同步，通常为单向同步</a:t>
            </a:r>
            <a:endParaRPr lang="zh-CN" altLang="en-US" b="1" dirty="0">
              <a:latin typeface="+mj-ea"/>
              <a:ea typeface="+mj-ea"/>
            </a:endParaRPr>
          </a:p>
        </p:txBody>
      </p:sp>
      <p:sp>
        <p:nvSpPr>
          <p:cNvPr id="62" name="矩形 61">
            <a:extLst>
              <a:ext uri="{FF2B5EF4-FFF2-40B4-BE49-F238E27FC236}">
                <a16:creationId xmlns:a16="http://schemas.microsoft.com/office/drawing/2014/main" id="{F584330C-7FAC-49FE-87ED-CA41B90DB0D3}"/>
              </a:ext>
            </a:extLst>
          </p:cNvPr>
          <p:cNvSpPr/>
          <p:nvPr/>
        </p:nvSpPr>
        <p:spPr>
          <a:xfrm>
            <a:off x="194108" y="1523797"/>
            <a:ext cx="7079182"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en-US" altLang="zh-CN" b="1" dirty="0">
                <a:latin typeface="+mj-ea"/>
                <a:ea typeface="+mj-ea"/>
              </a:rPr>
              <a:t>802.</a:t>
            </a:r>
            <a:r>
              <a:rPr lang="en-US" altLang="zh-CN" b="1" dirty="0" smtClean="0">
                <a:latin typeface="+mj-ea"/>
                <a:ea typeface="+mj-ea"/>
              </a:rPr>
              <a:t>1AS</a:t>
            </a:r>
            <a:r>
              <a:rPr lang="en-US" altLang="zh-CN" b="1" baseline="30000" dirty="0" smtClean="0">
                <a:latin typeface="+mj-ea"/>
                <a:ea typeface="+mj-ea"/>
              </a:rPr>
              <a:t>[1]</a:t>
            </a:r>
            <a:r>
              <a:rPr lang="zh-CN" altLang="en-US" b="1" dirty="0" smtClean="0">
                <a:latin typeface="+mj-ea"/>
                <a:ea typeface="+mj-ea"/>
              </a:rPr>
              <a:t>：类似于</a:t>
            </a:r>
            <a:r>
              <a:rPr lang="en-US" altLang="zh-CN" b="1" dirty="0" smtClean="0">
                <a:latin typeface="+mj-ea"/>
                <a:ea typeface="+mj-ea"/>
              </a:rPr>
              <a:t>1588</a:t>
            </a:r>
            <a:r>
              <a:rPr lang="zh-CN" altLang="en-US" b="1" dirty="0" smtClean="0">
                <a:latin typeface="+mj-ea"/>
                <a:ea typeface="+mj-ea"/>
              </a:rPr>
              <a:t>同步机制，实现</a:t>
            </a:r>
            <a:r>
              <a:rPr lang="en-US" altLang="zh-CN" b="1" dirty="0" smtClean="0">
                <a:latin typeface="+mj-ea"/>
                <a:ea typeface="+mj-ea"/>
              </a:rPr>
              <a:t>mac</a:t>
            </a:r>
            <a:r>
              <a:rPr lang="zh-CN" altLang="en-US" b="1" dirty="0" smtClean="0">
                <a:latin typeface="+mj-ea"/>
                <a:ea typeface="+mj-ea"/>
              </a:rPr>
              <a:t>层时间戳交互同步</a:t>
            </a:r>
            <a:endParaRPr lang="zh-CN" altLang="en-US" b="1" dirty="0">
              <a:latin typeface="+mj-ea"/>
              <a:ea typeface="+mj-ea"/>
            </a:endParaRPr>
          </a:p>
        </p:txBody>
      </p:sp>
      <p:sp>
        <p:nvSpPr>
          <p:cNvPr id="66" name="矩形 65">
            <a:extLst>
              <a:ext uri="{FF2B5EF4-FFF2-40B4-BE49-F238E27FC236}">
                <a16:creationId xmlns:a16="http://schemas.microsoft.com/office/drawing/2014/main" id="{67FDA0AB-8A28-45BC-B244-4B588065754F}"/>
              </a:ext>
            </a:extLst>
          </p:cNvPr>
          <p:cNvSpPr/>
          <p:nvPr/>
        </p:nvSpPr>
        <p:spPr>
          <a:xfrm>
            <a:off x="513260" y="2607143"/>
            <a:ext cx="2581156" cy="499624"/>
          </a:xfrm>
          <a:prstGeom prst="rect">
            <a:avLst/>
          </a:prstGeom>
        </p:spPr>
        <p:txBody>
          <a:bodyPr wrap="none">
            <a:spAutoFit/>
          </a:bodyPr>
          <a:lstStyle/>
          <a:p>
            <a:pPr marL="285750" indent="-285750" algn="ctr">
              <a:lnSpc>
                <a:spcPct val="150000"/>
              </a:lnSpc>
              <a:buFont typeface="Wingdings" panose="05000000000000000000" pitchFamily="2" charset="2"/>
              <a:buChar char="n"/>
            </a:pPr>
            <a:r>
              <a:rPr lang="en-US" altLang="zh-CN" sz="2000" b="1" dirty="0" smtClean="0">
                <a:solidFill>
                  <a:schemeClr val="accent3">
                    <a:lumMod val="75000"/>
                  </a:schemeClr>
                </a:solidFill>
                <a:latin typeface="+mj-ea"/>
                <a:ea typeface="+mj-ea"/>
              </a:rPr>
              <a:t>5G+TSN</a:t>
            </a:r>
            <a:r>
              <a:rPr lang="zh-CN" altLang="en-US" sz="2000" b="1" dirty="0" smtClean="0">
                <a:solidFill>
                  <a:schemeClr val="accent3">
                    <a:lumMod val="75000"/>
                  </a:schemeClr>
                </a:solidFill>
                <a:latin typeface="+mj-ea"/>
                <a:ea typeface="+mj-ea"/>
              </a:rPr>
              <a:t>融合研究</a:t>
            </a:r>
            <a:endParaRPr lang="zh-CN" altLang="en-US" sz="2000" b="1" baseline="30000" dirty="0">
              <a:solidFill>
                <a:schemeClr val="accent3">
                  <a:lumMod val="75000"/>
                </a:schemeClr>
              </a:solidFill>
              <a:latin typeface="+mj-ea"/>
              <a:ea typeface="+mj-ea"/>
            </a:endParaRPr>
          </a:p>
        </p:txBody>
      </p:sp>
      <p:sp>
        <p:nvSpPr>
          <p:cNvPr id="75" name="矩形 74">
            <a:extLst>
              <a:ext uri="{FF2B5EF4-FFF2-40B4-BE49-F238E27FC236}">
                <a16:creationId xmlns:a16="http://schemas.microsoft.com/office/drawing/2014/main" id="{33399E0C-4DB6-468A-9D1C-DF90370FA3F1}"/>
              </a:ext>
            </a:extLst>
          </p:cNvPr>
          <p:cNvSpPr/>
          <p:nvPr/>
        </p:nvSpPr>
        <p:spPr>
          <a:xfrm>
            <a:off x="282588" y="3222153"/>
            <a:ext cx="5623655"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en-US" altLang="zh-CN" b="1" dirty="0" smtClean="0">
                <a:latin typeface="+mj-ea"/>
                <a:ea typeface="+mj-ea"/>
              </a:rPr>
              <a:t>5G</a:t>
            </a:r>
            <a:r>
              <a:rPr lang="zh-CN" altLang="en-US" b="1" dirty="0" smtClean="0">
                <a:latin typeface="+mj-ea"/>
                <a:ea typeface="+mj-ea"/>
              </a:rPr>
              <a:t>网桥 </a:t>
            </a:r>
            <a:r>
              <a:rPr lang="en-US" altLang="zh-CN" b="1" baseline="30000" dirty="0" smtClean="0">
                <a:latin typeface="+mj-ea"/>
                <a:ea typeface="+mj-ea"/>
              </a:rPr>
              <a:t>[3]</a:t>
            </a:r>
            <a:r>
              <a:rPr lang="zh-CN" altLang="en-US" b="1" dirty="0" smtClean="0">
                <a:latin typeface="+mj-ea"/>
                <a:ea typeface="+mj-ea"/>
              </a:rPr>
              <a:t>：将</a:t>
            </a:r>
            <a:r>
              <a:rPr lang="en-US" altLang="zh-CN" b="1" dirty="0" smtClean="0">
                <a:latin typeface="+mj-ea"/>
                <a:ea typeface="+mj-ea"/>
              </a:rPr>
              <a:t>5G</a:t>
            </a:r>
            <a:r>
              <a:rPr lang="zh-CN" altLang="en-US" b="1" dirty="0" smtClean="0">
                <a:latin typeface="+mj-ea"/>
                <a:ea typeface="+mj-ea"/>
              </a:rPr>
              <a:t>网络作为透明时钟接入</a:t>
            </a:r>
            <a:r>
              <a:rPr lang="en-US" altLang="zh-CN" b="1" dirty="0" smtClean="0">
                <a:latin typeface="+mj-ea"/>
                <a:ea typeface="+mj-ea"/>
              </a:rPr>
              <a:t>TSN</a:t>
            </a:r>
            <a:r>
              <a:rPr lang="zh-CN" altLang="en-US" b="1" dirty="0" smtClean="0">
                <a:latin typeface="+mj-ea"/>
                <a:ea typeface="+mj-ea"/>
              </a:rPr>
              <a:t>网络</a:t>
            </a:r>
            <a:endParaRPr lang="zh-CN" altLang="en-US" b="1" dirty="0">
              <a:latin typeface="+mj-ea"/>
              <a:ea typeface="+mj-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45" y="4491775"/>
            <a:ext cx="3600720" cy="1256855"/>
          </a:xfrm>
          <a:prstGeom prst="rect">
            <a:avLst/>
          </a:prstGeom>
        </p:spPr>
      </p:pic>
      <p:pic>
        <p:nvPicPr>
          <p:cNvPr id="9" name="图片 8"/>
          <p:cNvPicPr>
            <a:picLocks noChangeAspect="1"/>
          </p:cNvPicPr>
          <p:nvPr/>
        </p:nvPicPr>
        <p:blipFill>
          <a:blip r:embed="rId4"/>
          <a:stretch>
            <a:fillRect/>
          </a:stretch>
        </p:blipFill>
        <p:spPr>
          <a:xfrm>
            <a:off x="5542044" y="4329946"/>
            <a:ext cx="4807275" cy="1441175"/>
          </a:xfrm>
          <a:prstGeom prst="rect">
            <a:avLst/>
          </a:prstGeom>
        </p:spPr>
      </p:pic>
    </p:spTree>
    <p:extLst>
      <p:ext uri="{BB962C8B-B14F-4D97-AF65-F5344CB8AC3E}">
        <p14:creationId xmlns:p14="http://schemas.microsoft.com/office/powerpoint/2010/main" val="6770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研究现状</a:t>
            </a:r>
            <a:endParaRPr lang="zh-CN" altLang="en-US" sz="3200" b="1" dirty="0"/>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0C38ADD-A7BA-411B-BC7F-EEF730D0B14C}"/>
              </a:ext>
            </a:extLst>
          </p:cNvPr>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50" name="矩形 49">
            <a:extLst>
              <a:ext uri="{FF2B5EF4-FFF2-40B4-BE49-F238E27FC236}">
                <a16:creationId xmlns:a16="http://schemas.microsoft.com/office/drawing/2014/main" id="{D9DD4C19-CB12-4220-9D45-4448DF3D91F4}"/>
              </a:ext>
            </a:extLst>
          </p:cNvPr>
          <p:cNvSpPr/>
          <p:nvPr/>
        </p:nvSpPr>
        <p:spPr>
          <a:xfrm>
            <a:off x="228729" y="979162"/>
            <a:ext cx="2895344" cy="499624"/>
          </a:xfrm>
          <a:prstGeom prst="rect">
            <a:avLst/>
          </a:prstGeom>
        </p:spPr>
        <p:txBody>
          <a:bodyPr wrap="none">
            <a:spAutoFit/>
          </a:bodyPr>
          <a:lstStyle/>
          <a:p>
            <a:pPr marL="342900" indent="-342900" algn="ctr">
              <a:lnSpc>
                <a:spcPct val="150000"/>
              </a:lnSpc>
              <a:buFont typeface="Wingdings" panose="05000000000000000000" pitchFamily="2" charset="2"/>
              <a:buChar char="n"/>
            </a:pPr>
            <a:r>
              <a:rPr lang="en-US" altLang="zh-CN" sz="2000" b="1" dirty="0" smtClean="0">
                <a:solidFill>
                  <a:schemeClr val="accent3">
                    <a:lumMod val="75000"/>
                  </a:schemeClr>
                </a:solidFill>
                <a:latin typeface="+mj-ea"/>
                <a:ea typeface="+mj-ea"/>
              </a:rPr>
              <a:t>5G+TSN</a:t>
            </a:r>
            <a:r>
              <a:rPr lang="zh-CN" altLang="en-US" sz="2000" b="1" dirty="0" smtClean="0">
                <a:solidFill>
                  <a:schemeClr val="accent3">
                    <a:lumMod val="75000"/>
                  </a:schemeClr>
                </a:solidFill>
                <a:latin typeface="+mj-ea"/>
                <a:ea typeface="+mj-ea"/>
              </a:rPr>
              <a:t>融合研究：</a:t>
            </a:r>
            <a:endParaRPr lang="zh-CN" altLang="en-US" sz="2000" b="1" dirty="0">
              <a:solidFill>
                <a:schemeClr val="accent3">
                  <a:lumMod val="75000"/>
                </a:schemeClr>
              </a:solidFill>
              <a:latin typeface="+mj-ea"/>
              <a:ea typeface="+mj-ea"/>
            </a:endParaRPr>
          </a:p>
        </p:txBody>
      </p:sp>
      <p:sp>
        <p:nvSpPr>
          <p:cNvPr id="51" name="矩形 50">
            <a:extLst>
              <a:ext uri="{FF2B5EF4-FFF2-40B4-BE49-F238E27FC236}">
                <a16:creationId xmlns:a16="http://schemas.microsoft.com/office/drawing/2014/main" id="{7A489DCF-673E-4064-8BE7-809C0C058CFF}"/>
              </a:ext>
            </a:extLst>
          </p:cNvPr>
          <p:cNvSpPr/>
          <p:nvPr/>
        </p:nvSpPr>
        <p:spPr>
          <a:xfrm>
            <a:off x="162759" y="2675034"/>
            <a:ext cx="1121009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smtClean="0">
                <a:latin typeface="+mj-ea"/>
                <a:ea typeface="+mj-ea"/>
              </a:rPr>
              <a:t>文章</a:t>
            </a:r>
            <a:r>
              <a:rPr lang="en-US" altLang="zh-CN" b="1" dirty="0" smtClean="0">
                <a:latin typeface="+mj-ea"/>
                <a:ea typeface="+mj-ea"/>
              </a:rPr>
              <a:t>[5]</a:t>
            </a:r>
            <a:r>
              <a:rPr lang="zh-CN" altLang="en-US" b="1" dirty="0">
                <a:latin typeface="+mj-ea"/>
                <a:ea typeface="+mj-ea"/>
              </a:rPr>
              <a:t>提出了一种基于数据包中继的跨域时钟同步方法。该方法将</a:t>
            </a:r>
            <a:r>
              <a:rPr lang="en-US" altLang="zh-CN" b="1" dirty="0">
                <a:latin typeface="+mj-ea"/>
                <a:ea typeface="+mj-ea"/>
              </a:rPr>
              <a:t>5G</a:t>
            </a:r>
            <a:r>
              <a:rPr lang="zh-CN" altLang="en-US" b="1" dirty="0">
                <a:latin typeface="+mj-ea"/>
                <a:ea typeface="+mj-ea"/>
              </a:rPr>
              <a:t>网络视为逻辑</a:t>
            </a:r>
            <a:r>
              <a:rPr lang="en-US" altLang="zh-CN" b="1" dirty="0">
                <a:latin typeface="+mj-ea"/>
                <a:ea typeface="+mj-ea"/>
              </a:rPr>
              <a:t>TSN</a:t>
            </a:r>
            <a:r>
              <a:rPr lang="zh-CN" altLang="en-US" b="1" dirty="0">
                <a:latin typeface="+mj-ea"/>
                <a:ea typeface="+mj-ea"/>
              </a:rPr>
              <a:t>网桥</a:t>
            </a:r>
            <a:r>
              <a:rPr lang="zh-CN" altLang="en-US" b="1" dirty="0" smtClean="0">
                <a:latin typeface="+mj-ea"/>
                <a:ea typeface="+mj-ea"/>
              </a:rPr>
              <a:t>，引入</a:t>
            </a:r>
            <a:r>
              <a:rPr lang="zh-CN" altLang="en-US" b="1" dirty="0">
                <a:latin typeface="+mj-ea"/>
                <a:ea typeface="+mj-ea"/>
              </a:rPr>
              <a:t>了时钟域补偿技术来估计</a:t>
            </a:r>
            <a:r>
              <a:rPr lang="en-US" altLang="zh-CN" b="1" dirty="0">
                <a:latin typeface="+mj-ea"/>
                <a:ea typeface="+mj-ea"/>
              </a:rPr>
              <a:t>5G</a:t>
            </a:r>
            <a:r>
              <a:rPr lang="zh-CN" altLang="en-US" b="1" dirty="0">
                <a:latin typeface="+mj-ea"/>
                <a:ea typeface="+mj-ea"/>
              </a:rPr>
              <a:t>定时消息的驻留</a:t>
            </a:r>
            <a:r>
              <a:rPr lang="zh-CN" altLang="en-US" b="1" dirty="0" smtClean="0">
                <a:latin typeface="+mj-ea"/>
                <a:ea typeface="+mj-ea"/>
              </a:rPr>
              <a:t>时间。</a:t>
            </a:r>
            <a:endParaRPr lang="en-US" altLang="zh-CN" b="1" dirty="0" smtClean="0">
              <a:latin typeface="+mj-ea"/>
              <a:ea typeface="+mj-ea"/>
            </a:endParaRPr>
          </a:p>
        </p:txBody>
      </p:sp>
      <p:sp>
        <p:nvSpPr>
          <p:cNvPr id="62" name="矩形 61">
            <a:extLst>
              <a:ext uri="{FF2B5EF4-FFF2-40B4-BE49-F238E27FC236}">
                <a16:creationId xmlns:a16="http://schemas.microsoft.com/office/drawing/2014/main" id="{F584330C-7FAC-49FE-87ED-CA41B90DB0D3}"/>
              </a:ext>
            </a:extLst>
          </p:cNvPr>
          <p:cNvSpPr/>
          <p:nvPr/>
        </p:nvSpPr>
        <p:spPr>
          <a:xfrm>
            <a:off x="217768" y="1563399"/>
            <a:ext cx="11155081"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smtClean="0">
                <a:latin typeface="+mj-ea"/>
                <a:ea typeface="+mj-ea"/>
              </a:rPr>
              <a:t>文章对</a:t>
            </a:r>
            <a:r>
              <a:rPr lang="en-US" altLang="zh-CN" b="1" dirty="0" smtClean="0">
                <a:latin typeface="+mj-ea"/>
                <a:ea typeface="+mj-ea"/>
              </a:rPr>
              <a:t>[4]5G-TSN</a:t>
            </a:r>
            <a:r>
              <a:rPr lang="zh-CN" altLang="en-US" b="1" dirty="0">
                <a:latin typeface="+mj-ea"/>
                <a:ea typeface="+mj-ea"/>
              </a:rPr>
              <a:t>网络</a:t>
            </a:r>
            <a:r>
              <a:rPr lang="zh-CN" altLang="en-US" b="1" dirty="0" smtClean="0">
                <a:latin typeface="+mj-ea"/>
                <a:ea typeface="+mj-ea"/>
              </a:rPr>
              <a:t>环境进行</a:t>
            </a:r>
            <a:r>
              <a:rPr lang="zh-CN" altLang="en-US" b="1" dirty="0">
                <a:latin typeface="+mj-ea"/>
                <a:ea typeface="+mj-ea"/>
              </a:rPr>
              <a:t>了端到端（</a:t>
            </a:r>
            <a:r>
              <a:rPr lang="en-US" altLang="zh-CN" b="1" dirty="0">
                <a:latin typeface="+mj-ea"/>
                <a:ea typeface="+mj-ea"/>
              </a:rPr>
              <a:t>E2E</a:t>
            </a:r>
            <a:r>
              <a:rPr lang="zh-CN" altLang="en-US" b="1" dirty="0">
                <a:latin typeface="+mj-ea"/>
                <a:ea typeface="+mj-ea"/>
              </a:rPr>
              <a:t>）</a:t>
            </a:r>
            <a:r>
              <a:rPr lang="zh-CN" altLang="en-US" b="1" dirty="0" smtClean="0">
                <a:latin typeface="+mj-ea"/>
                <a:ea typeface="+mj-ea"/>
              </a:rPr>
              <a:t>分析，评估了基于两种同传播</a:t>
            </a:r>
            <a:r>
              <a:rPr lang="zh-CN" altLang="en-US" b="1" dirty="0">
                <a:latin typeface="+mj-ea"/>
                <a:ea typeface="+mj-ea"/>
              </a:rPr>
              <a:t>延迟</a:t>
            </a:r>
            <a:r>
              <a:rPr lang="zh-CN" altLang="en-US" b="1" dirty="0" smtClean="0">
                <a:latin typeface="+mj-ea"/>
                <a:ea typeface="+mj-ea"/>
              </a:rPr>
              <a:t>估计方法</a:t>
            </a:r>
            <a:r>
              <a:rPr lang="zh-CN" altLang="en-US" b="1" dirty="0">
                <a:latin typeface="+mj-ea"/>
                <a:ea typeface="+mj-ea"/>
              </a:rPr>
              <a:t>引入的传播延迟</a:t>
            </a:r>
            <a:r>
              <a:rPr lang="zh-CN" altLang="en-US" b="1" dirty="0" smtClean="0">
                <a:latin typeface="+mj-ea"/>
                <a:ea typeface="+mj-ea"/>
              </a:rPr>
              <a:t>误差。解释了现有同步方案的不完整性。</a:t>
            </a:r>
            <a:endParaRPr lang="en-US" altLang="zh-CN" b="1" dirty="0" smtClean="0">
              <a:latin typeface="+mj-ea"/>
              <a:ea typeface="+mj-ea"/>
            </a:endParaRPr>
          </a:p>
        </p:txBody>
      </p:sp>
      <p:grpSp>
        <p:nvGrpSpPr>
          <p:cNvPr id="5" name="组合 4">
            <a:extLst>
              <a:ext uri="{FF2B5EF4-FFF2-40B4-BE49-F238E27FC236}">
                <a16:creationId xmlns:a16="http://schemas.microsoft.com/office/drawing/2014/main" id="{2B4DBF67-67E8-4F61-A7BA-8E23F8A45D4C}"/>
              </a:ext>
            </a:extLst>
          </p:cNvPr>
          <p:cNvGrpSpPr/>
          <p:nvPr/>
        </p:nvGrpSpPr>
        <p:grpSpPr>
          <a:xfrm>
            <a:off x="416086" y="5246488"/>
            <a:ext cx="10270965" cy="1478041"/>
            <a:chOff x="387869" y="3912321"/>
            <a:chExt cx="10554544" cy="1946562"/>
          </a:xfrm>
        </p:grpSpPr>
        <p:sp>
          <p:nvSpPr>
            <p:cNvPr id="46" name="文本框 45">
              <a:extLst>
                <a:ext uri="{FF2B5EF4-FFF2-40B4-BE49-F238E27FC236}">
                  <a16:creationId xmlns:a16="http://schemas.microsoft.com/office/drawing/2014/main" id="{1383AC97-FAA4-4E0C-9B5C-87AFD50F27F1}"/>
                </a:ext>
              </a:extLst>
            </p:cNvPr>
            <p:cNvSpPr txBox="1"/>
            <p:nvPr/>
          </p:nvSpPr>
          <p:spPr>
            <a:xfrm>
              <a:off x="387870" y="3912321"/>
              <a:ext cx="9895726" cy="608007"/>
            </a:xfrm>
            <a:prstGeom prst="rect">
              <a:avLst/>
            </a:prstGeom>
            <a:noFill/>
          </p:spPr>
          <p:txBody>
            <a:bodyPr wrap="square" rtlCol="0" anchor="t">
              <a:spAutoFit/>
            </a:bodyPr>
            <a:lstStyle/>
            <a:p>
              <a:r>
                <a:rPr lang="en-US" altLang="zh-CN" sz="1200" dirty="0" smtClean="0">
                  <a:latin typeface="Times New Roman" panose="02020603050405020304" pitchFamily="18" charset="0"/>
                  <a:cs typeface="Times New Roman" panose="02020603050405020304" pitchFamily="18" charset="0"/>
                </a:rPr>
                <a:t>[4] </a:t>
              </a:r>
              <a:r>
                <a:rPr lang="en-US" altLang="zh-CN" sz="1200" dirty="0">
                  <a:latin typeface="Times New Roman" panose="02020603050405020304" pitchFamily="18" charset="0"/>
                  <a:cs typeface="Times New Roman" panose="02020603050405020304" pitchFamily="18" charset="0"/>
                </a:rPr>
                <a:t>D. Patel, J. </a:t>
              </a:r>
              <a:r>
                <a:rPr lang="en-US" altLang="zh-CN" sz="1200" dirty="0" err="1">
                  <a:latin typeface="Times New Roman" panose="02020603050405020304" pitchFamily="18" charset="0"/>
                  <a:cs typeface="Times New Roman" panose="02020603050405020304" pitchFamily="18" charset="0"/>
                </a:rPr>
                <a:t>Diachina</a:t>
              </a:r>
              <a:r>
                <a:rPr lang="en-US" altLang="zh-CN" sz="1200" dirty="0">
                  <a:latin typeface="Times New Roman" panose="02020603050405020304" pitchFamily="18" charset="0"/>
                  <a:cs typeface="Times New Roman" panose="02020603050405020304" pitchFamily="18" charset="0"/>
                </a:rPr>
                <a:t>, S. </a:t>
              </a:r>
              <a:r>
                <a:rPr lang="en-US" altLang="zh-CN" sz="1200" dirty="0" err="1">
                  <a:latin typeface="Times New Roman" panose="02020603050405020304" pitchFamily="18" charset="0"/>
                  <a:cs typeface="Times New Roman" panose="02020603050405020304" pitchFamily="18" charset="0"/>
                </a:rPr>
                <a:t>Ruffini</a:t>
              </a:r>
              <a:r>
                <a:rPr lang="en-US" altLang="zh-CN" sz="1200" dirty="0">
                  <a:latin typeface="Times New Roman" panose="02020603050405020304" pitchFamily="18" charset="0"/>
                  <a:cs typeface="Times New Roman" panose="02020603050405020304" pitchFamily="18" charset="0"/>
                </a:rPr>
                <a:t>, M. De Andrade, J. Sachs and D. P. </a:t>
              </a:r>
              <a:r>
                <a:rPr lang="en-US" altLang="zh-CN" sz="1200" dirty="0" err="1">
                  <a:latin typeface="Times New Roman" panose="02020603050405020304" pitchFamily="18" charset="0"/>
                  <a:cs typeface="Times New Roman" panose="02020603050405020304" pitchFamily="18" charset="0"/>
                </a:rPr>
                <a:t>Venmani</a:t>
              </a:r>
              <a:r>
                <a:rPr lang="en-US" altLang="zh-CN" sz="1200" dirty="0">
                  <a:latin typeface="Times New Roman" panose="02020603050405020304" pitchFamily="18" charset="0"/>
                  <a:cs typeface="Times New Roman" panose="02020603050405020304" pitchFamily="18" charset="0"/>
                </a:rPr>
                <a:t>, "Time error analysis of 5G time synchronization solutions for time aware industrial networks," </a:t>
              </a:r>
              <a:r>
                <a:rPr lang="en-US" altLang="zh-CN" sz="1200" dirty="0" smtClean="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ISPCS), </a:t>
              </a:r>
              <a:r>
                <a:rPr lang="en-US" altLang="zh-CN" sz="1200" dirty="0" smtClean="0">
                  <a:latin typeface="Times New Roman" panose="02020603050405020304" pitchFamily="18" charset="0"/>
                  <a:cs typeface="Times New Roman" panose="02020603050405020304" pitchFamily="18" charset="0"/>
                </a:rPr>
                <a:t>2021</a:t>
              </a:r>
              <a:endParaRPr lang="zh-CN" altLang="en-US" sz="12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4CD8EB0-3190-4E0F-8350-94A3314A510C}"/>
                </a:ext>
              </a:extLst>
            </p:cNvPr>
            <p:cNvSpPr txBox="1"/>
            <p:nvPr/>
          </p:nvSpPr>
          <p:spPr>
            <a:xfrm>
              <a:off x="387869" y="4581598"/>
              <a:ext cx="9031892" cy="608007"/>
            </a:xfrm>
            <a:prstGeom prst="rect">
              <a:avLst/>
            </a:prstGeom>
            <a:noFill/>
          </p:spPr>
          <p:txBody>
            <a:bodyPr wrap="square">
              <a:spAutoFit/>
            </a:bodyPr>
            <a:lstStyle/>
            <a:p>
              <a:pPr eaLnBrk="0" hangingPunct="0"/>
              <a:r>
                <a:rPr lang="en-US" altLang="zh-CN" sz="12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[5] </a:t>
              </a:r>
              <a:r>
                <a:rPr lang="en-US" altLang="zh-CN" sz="1200" dirty="0">
                  <a:latin typeface="Times New Roman" panose="02020603050405020304" pitchFamily="18" charset="0"/>
                  <a:cs typeface="Times New Roman" panose="02020603050405020304" pitchFamily="18" charset="0"/>
                </a:rPr>
                <a:t>Z. Chai, W. Liu, M. Li and J. Lei, "Cross Domain Clock Synchronization Based on Data Packet Relay in 5G-TSN Integrated Network," 2021 IEEE 4th International Conference on Electronics and Communication Engineering (ICECE), 2021</a:t>
              </a:r>
              <a:endParaRPr lang="zh-CN" altLang="en-US" sz="12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DB67BDA9-F94A-4CA3-B499-4798C5014303}"/>
                </a:ext>
              </a:extLst>
            </p:cNvPr>
            <p:cNvSpPr txBox="1"/>
            <p:nvPr/>
          </p:nvSpPr>
          <p:spPr>
            <a:xfrm>
              <a:off x="387870" y="5250876"/>
              <a:ext cx="10554543" cy="608007"/>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[3] </a:t>
              </a:r>
              <a:r>
                <a:rPr lang="en-US" altLang="zh-CN" sz="1200" dirty="0" smtClean="0">
                  <a:latin typeface="Times New Roman" panose="02020603050405020304" pitchFamily="18" charset="0"/>
                  <a:cs typeface="Times New Roman" panose="02020603050405020304" pitchFamily="18" charset="0"/>
                </a:rPr>
                <a:t>H</a:t>
              </a:r>
              <a:r>
                <a:rPr lang="en-US" altLang="zh-CN" sz="1200" dirty="0">
                  <a:latin typeface="Times New Roman" panose="02020603050405020304" pitchFamily="18" charset="0"/>
                  <a:cs typeface="Times New Roman" panose="02020603050405020304" pitchFamily="18" charset="0"/>
                </a:rPr>
                <a:t>. Shi, A. </a:t>
              </a:r>
              <a:r>
                <a:rPr lang="en-US" altLang="zh-CN" sz="1200" dirty="0" err="1">
                  <a:latin typeface="Times New Roman" panose="02020603050405020304" pitchFamily="18" charset="0"/>
                  <a:cs typeface="Times New Roman" panose="02020603050405020304" pitchFamily="18" charset="0"/>
                </a:rPr>
                <a:t>Aijaz</a:t>
              </a:r>
              <a:r>
                <a:rPr lang="en-US" altLang="zh-CN" sz="1200" dirty="0">
                  <a:latin typeface="Times New Roman" panose="02020603050405020304" pitchFamily="18" charset="0"/>
                  <a:cs typeface="Times New Roman" panose="02020603050405020304" pitchFamily="18" charset="0"/>
                </a:rPr>
                <a:t> and N. Jiang, "Evaluating the Performance of Over-the-Air Time Synchronization for 5G and TSN Integration," 2021 IEEE International Black Sea Conference on Communications and Networking (</a:t>
              </a:r>
              <a:r>
                <a:rPr lang="en-US" altLang="zh-CN" sz="1200" dirty="0" err="1">
                  <a:latin typeface="Times New Roman" panose="02020603050405020304" pitchFamily="18" charset="0"/>
                  <a:cs typeface="Times New Roman" panose="02020603050405020304" pitchFamily="18" charset="0"/>
                </a:rPr>
                <a:t>BlackSeaCom</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2021</a:t>
              </a:r>
              <a:endParaRPr lang="zh-CN" altLang="en-US" sz="1200" dirty="0">
                <a:latin typeface="Times New Roman" panose="02020603050405020304" pitchFamily="18" charset="0"/>
                <a:cs typeface="Times New Roman" panose="02020603050405020304" pitchFamily="18" charset="0"/>
              </a:endParaRPr>
            </a:p>
          </p:txBody>
        </p:sp>
      </p:grpSp>
      <p:sp>
        <p:nvSpPr>
          <p:cNvPr id="21" name="矩形 20">
            <a:extLst>
              <a:ext uri="{FF2B5EF4-FFF2-40B4-BE49-F238E27FC236}">
                <a16:creationId xmlns:a16="http://schemas.microsoft.com/office/drawing/2014/main" id="{7A489DCF-673E-4064-8BE7-809C0C058CFF}"/>
              </a:ext>
            </a:extLst>
          </p:cNvPr>
          <p:cNvSpPr/>
          <p:nvPr/>
        </p:nvSpPr>
        <p:spPr>
          <a:xfrm>
            <a:off x="228729" y="3933858"/>
            <a:ext cx="1121009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smtClean="0">
                <a:latin typeface="+mj-ea"/>
                <a:ea typeface="+mj-ea"/>
              </a:rPr>
              <a:t>文章</a:t>
            </a:r>
            <a:r>
              <a:rPr lang="en-US" altLang="zh-CN" b="1" dirty="0" smtClean="0">
                <a:latin typeface="+mj-ea"/>
                <a:ea typeface="+mj-ea"/>
              </a:rPr>
              <a:t>[6]</a:t>
            </a:r>
            <a:r>
              <a:rPr lang="zh-CN" altLang="en-US" b="1" dirty="0">
                <a:latin typeface="+mj-ea"/>
                <a:ea typeface="+mj-ea"/>
              </a:rPr>
              <a:t>验证</a:t>
            </a:r>
            <a:r>
              <a:rPr lang="zh-CN" altLang="en-US" b="1" dirty="0" smtClean="0">
                <a:latin typeface="+mj-ea"/>
                <a:ea typeface="+mj-ea"/>
              </a:rPr>
              <a:t>了边界</a:t>
            </a:r>
            <a:r>
              <a:rPr lang="zh-CN" altLang="en-US" b="1" dirty="0">
                <a:latin typeface="+mj-ea"/>
                <a:ea typeface="+mj-ea"/>
              </a:rPr>
              <a:t>时钟方法进行时间同步的准确性</a:t>
            </a:r>
            <a:r>
              <a:rPr lang="zh-CN" altLang="en-US" b="1" dirty="0" smtClean="0">
                <a:latin typeface="+mj-ea"/>
                <a:ea typeface="+mj-ea"/>
              </a:rPr>
              <a:t>。研究</a:t>
            </a:r>
            <a:r>
              <a:rPr lang="zh-CN" altLang="en-US" b="1" dirty="0">
                <a:latin typeface="+mj-ea"/>
                <a:ea typeface="+mj-ea"/>
              </a:rPr>
              <a:t>了无线时间同步的频率和可</a:t>
            </a:r>
            <a:r>
              <a:rPr lang="zh-CN" altLang="en-US" b="1" dirty="0" smtClean="0">
                <a:latin typeface="+mj-ea"/>
                <a:ea typeface="+mj-ea"/>
              </a:rPr>
              <a:t>伸缩性，其性能</a:t>
            </a:r>
            <a:r>
              <a:rPr lang="zh-CN" altLang="en-US" b="1" dirty="0">
                <a:latin typeface="+mj-ea"/>
                <a:ea typeface="+mj-ea"/>
              </a:rPr>
              <a:t>评估揭示了可以实现</a:t>
            </a:r>
            <a:r>
              <a:rPr lang="en-US" altLang="zh-CN" b="1" dirty="0">
                <a:latin typeface="+mj-ea"/>
                <a:ea typeface="+mj-ea"/>
              </a:rPr>
              <a:t>1μs</a:t>
            </a:r>
            <a:r>
              <a:rPr lang="zh-CN" altLang="en-US" b="1" dirty="0">
                <a:latin typeface="+mj-ea"/>
                <a:ea typeface="+mj-ea"/>
              </a:rPr>
              <a:t>或以下</a:t>
            </a:r>
            <a:r>
              <a:rPr lang="en-US" altLang="zh-CN" b="1" dirty="0">
                <a:latin typeface="+mj-ea"/>
                <a:ea typeface="+mj-ea"/>
              </a:rPr>
              <a:t>TSN</a:t>
            </a:r>
            <a:r>
              <a:rPr lang="zh-CN" altLang="en-US" b="1" dirty="0">
                <a:latin typeface="+mj-ea"/>
                <a:ea typeface="+mj-ea"/>
              </a:rPr>
              <a:t>时间同步要求的条件</a:t>
            </a:r>
            <a:r>
              <a:rPr lang="zh-CN" altLang="en-US" dirty="0"/>
              <a:t>。</a:t>
            </a:r>
            <a:endParaRPr lang="en-US" altLang="zh-CN" b="1" dirty="0" smtClean="0">
              <a:latin typeface="+mj-ea"/>
              <a:ea typeface="+mj-ea"/>
            </a:endParaRPr>
          </a:p>
        </p:txBody>
      </p:sp>
    </p:spTree>
    <p:extLst>
      <p:ext uri="{BB962C8B-B14F-4D97-AF65-F5344CB8AC3E}">
        <p14:creationId xmlns:p14="http://schemas.microsoft.com/office/powerpoint/2010/main" val="3884307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821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3">
                        <a:lumMod val="5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6">
                        <a:lumMod val="60000"/>
                        <a:lumOff val="40000"/>
                      </a:schemeClr>
                    </a:solidFill>
                  </a:rPr>
                  <a:t>研究成果与计划</a:t>
                </a:r>
                <a:endParaRPr lang="zh-CN" altLang="en-US" sz="2800" b="1" dirty="0">
                  <a:solidFill>
                    <a:schemeClr val="accent6">
                      <a:lumMod val="60000"/>
                      <a:lumOff val="40000"/>
                    </a:schemeClr>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087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研究框架</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9</a:t>
            </a:fld>
            <a:endParaRPr lang="zh-CN" altLang="en-US" dirty="0"/>
          </a:p>
        </p:txBody>
      </p:sp>
      <p:sp>
        <p:nvSpPr>
          <p:cNvPr id="23" name="文本框 22">
            <a:extLst>
              <a:ext uri="{FF2B5EF4-FFF2-40B4-BE49-F238E27FC236}">
                <a16:creationId xmlns:a16="http://schemas.microsoft.com/office/drawing/2014/main" id="{CD087DD2-8479-434D-81A4-C6CC23A50CE7}"/>
              </a:ext>
            </a:extLst>
          </p:cNvPr>
          <p:cNvSpPr txBox="1"/>
          <p:nvPr/>
        </p:nvSpPr>
        <p:spPr>
          <a:xfrm>
            <a:off x="3138392" y="868750"/>
            <a:ext cx="5967726"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大规模</a:t>
            </a:r>
            <a:r>
              <a:rPr lang="en-US" altLang="zh-CN" sz="2000" b="1" dirty="0" smtClean="0">
                <a:solidFill>
                  <a:schemeClr val="accent3">
                    <a:lumMod val="75000"/>
                  </a:schemeClr>
                </a:solidFill>
                <a:latin typeface="+mj-ea"/>
                <a:ea typeface="+mj-ea"/>
              </a:rPr>
              <a:t>5G+TSN</a:t>
            </a:r>
            <a:r>
              <a:rPr lang="zh-CN" altLang="en-US" sz="2000" b="1" dirty="0" smtClean="0">
                <a:solidFill>
                  <a:schemeClr val="accent3">
                    <a:lumMod val="75000"/>
                  </a:schemeClr>
                </a:solidFill>
                <a:latin typeface="+mj-ea"/>
                <a:ea typeface="+mj-ea"/>
              </a:rPr>
              <a:t>异构网络时钟同步机制</a:t>
            </a:r>
            <a:endParaRPr lang="zh-CN" altLang="en-US" sz="2000" b="1" dirty="0">
              <a:solidFill>
                <a:schemeClr val="accent3">
                  <a:lumMod val="75000"/>
                </a:schemeClr>
              </a:solidFill>
              <a:latin typeface="+mj-ea"/>
              <a:ea typeface="+mj-ea"/>
            </a:endParaRPr>
          </a:p>
        </p:txBody>
      </p:sp>
      <p:sp>
        <p:nvSpPr>
          <p:cNvPr id="71" name="下箭头 78">
            <a:extLst>
              <a:ext uri="{FF2B5EF4-FFF2-40B4-BE49-F238E27FC236}">
                <a16:creationId xmlns:a16="http://schemas.microsoft.com/office/drawing/2014/main" id="{920FEFC2-E9D2-4D3E-952F-A6049B46D59F}"/>
              </a:ext>
            </a:extLst>
          </p:cNvPr>
          <p:cNvSpPr/>
          <p:nvPr/>
        </p:nvSpPr>
        <p:spPr>
          <a:xfrm>
            <a:off x="3996310" y="3139434"/>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191B7C50-AD4C-43D4-831F-5EA765CC7570}"/>
              </a:ext>
            </a:extLst>
          </p:cNvPr>
          <p:cNvSpPr/>
          <p:nvPr/>
        </p:nvSpPr>
        <p:spPr>
          <a:xfrm>
            <a:off x="2357120" y="1449922"/>
            <a:ext cx="8178144" cy="1475702"/>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文本框 91">
            <a:extLst>
              <a:ext uri="{FF2B5EF4-FFF2-40B4-BE49-F238E27FC236}">
                <a16:creationId xmlns:a16="http://schemas.microsoft.com/office/drawing/2014/main" id="{788CF446-DE9F-4E93-9B84-6D51DEF3A9F2}"/>
              </a:ext>
            </a:extLst>
          </p:cNvPr>
          <p:cNvSpPr txBox="1"/>
          <p:nvPr/>
        </p:nvSpPr>
        <p:spPr>
          <a:xfrm>
            <a:off x="172498" y="1800180"/>
            <a:ext cx="2205213"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混合</a:t>
            </a:r>
            <a:r>
              <a:rPr lang="zh-CN" altLang="en-US" sz="2000" b="1" dirty="0" smtClean="0">
                <a:solidFill>
                  <a:schemeClr val="accent3">
                    <a:lumMod val="75000"/>
                  </a:schemeClr>
                </a:solidFill>
                <a:latin typeface="+mj-ea"/>
                <a:ea typeface="+mj-ea"/>
              </a:rPr>
              <a:t>架构</a:t>
            </a:r>
            <a:r>
              <a:rPr lang="zh-CN" altLang="en-US" sz="2000" b="1" dirty="0">
                <a:solidFill>
                  <a:schemeClr val="accent3">
                    <a:lumMod val="75000"/>
                  </a:schemeClr>
                </a:solidFill>
                <a:latin typeface="+mj-ea"/>
                <a:ea typeface="+mj-ea"/>
              </a:rPr>
              <a:t>设计</a:t>
            </a:r>
            <a:endParaRPr lang="zh-CN" altLang="en-US" sz="2000" b="1" dirty="0">
              <a:solidFill>
                <a:schemeClr val="accent3">
                  <a:lumMod val="75000"/>
                </a:schemeClr>
              </a:solidFill>
              <a:latin typeface="+mj-ea"/>
              <a:ea typeface="+mj-ea"/>
            </a:endParaRPr>
          </a:p>
        </p:txBody>
      </p:sp>
      <p:sp>
        <p:nvSpPr>
          <p:cNvPr id="93" name="文本框 92">
            <a:extLst>
              <a:ext uri="{FF2B5EF4-FFF2-40B4-BE49-F238E27FC236}">
                <a16:creationId xmlns:a16="http://schemas.microsoft.com/office/drawing/2014/main" id="{0E2536E3-77D7-4455-A3AB-A75E897E1C64}"/>
              </a:ext>
            </a:extLst>
          </p:cNvPr>
          <p:cNvSpPr txBox="1"/>
          <p:nvPr/>
        </p:nvSpPr>
        <p:spPr>
          <a:xfrm>
            <a:off x="-43423" y="3999730"/>
            <a:ext cx="2347232" cy="708846"/>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累积误差补偿与校验更新</a:t>
            </a:r>
            <a:endParaRPr lang="zh-CN" altLang="en-US" sz="2000" b="1" dirty="0">
              <a:solidFill>
                <a:schemeClr val="accent3">
                  <a:lumMod val="75000"/>
                </a:schemeClr>
              </a:solidFill>
              <a:latin typeface="+mj-ea"/>
              <a:ea typeface="+mj-ea"/>
            </a:endParaRPr>
          </a:p>
        </p:txBody>
      </p:sp>
      <p:sp>
        <p:nvSpPr>
          <p:cNvPr id="94" name="矩形 93">
            <a:extLst>
              <a:ext uri="{FF2B5EF4-FFF2-40B4-BE49-F238E27FC236}">
                <a16:creationId xmlns:a16="http://schemas.microsoft.com/office/drawing/2014/main" id="{789D766A-9C34-4DEB-BF76-68C91BE43DDE}"/>
              </a:ext>
            </a:extLst>
          </p:cNvPr>
          <p:cNvSpPr/>
          <p:nvPr/>
        </p:nvSpPr>
        <p:spPr>
          <a:xfrm>
            <a:off x="2357119" y="3609674"/>
            <a:ext cx="8178145" cy="1549048"/>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文本框 95">
            <a:extLst>
              <a:ext uri="{FF2B5EF4-FFF2-40B4-BE49-F238E27FC236}">
                <a16:creationId xmlns:a16="http://schemas.microsoft.com/office/drawing/2014/main" id="{F0B1A951-608F-4648-8925-D6CF6E7BCF7D}"/>
              </a:ext>
            </a:extLst>
          </p:cNvPr>
          <p:cNvSpPr txBox="1"/>
          <p:nvPr/>
        </p:nvSpPr>
        <p:spPr>
          <a:xfrm>
            <a:off x="116218" y="3278491"/>
            <a:ext cx="2205213" cy="369332"/>
          </a:xfrm>
          <a:prstGeom prst="rect">
            <a:avLst/>
          </a:prstGeom>
          <a:noFill/>
        </p:spPr>
        <p:txBody>
          <a:bodyPr wrap="square" rtlCol="0">
            <a:spAutoFit/>
          </a:bodyPr>
          <a:lstStyle/>
          <a:p>
            <a:pPr algn="ctr"/>
            <a:r>
              <a:rPr lang="zh-CN" altLang="en-US" dirty="0" smtClean="0">
                <a:solidFill>
                  <a:schemeClr val="accent3">
                    <a:lumMod val="75000"/>
                  </a:schemeClr>
                </a:solidFill>
                <a:latin typeface="+mj-ea"/>
                <a:ea typeface="+mj-ea"/>
              </a:rPr>
              <a:t>同步精度提升</a:t>
            </a:r>
            <a:endParaRPr lang="zh-CN" altLang="en-US" dirty="0">
              <a:solidFill>
                <a:schemeClr val="accent3">
                  <a:lumMod val="75000"/>
                </a:schemeClr>
              </a:solidFill>
              <a:latin typeface="+mj-ea"/>
              <a:ea typeface="+mj-ea"/>
            </a:endParaRPr>
          </a:p>
        </p:txBody>
      </p:sp>
      <p:sp>
        <p:nvSpPr>
          <p:cNvPr id="97" name="下箭头 78">
            <a:extLst>
              <a:ext uri="{FF2B5EF4-FFF2-40B4-BE49-F238E27FC236}">
                <a16:creationId xmlns:a16="http://schemas.microsoft.com/office/drawing/2014/main" id="{259EA76D-B5B6-4151-8B87-D35B8ACD1109}"/>
              </a:ext>
            </a:extLst>
          </p:cNvPr>
          <p:cNvSpPr/>
          <p:nvPr/>
        </p:nvSpPr>
        <p:spPr>
          <a:xfrm>
            <a:off x="8670105" y="312023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9" name="下箭头 78">
            <a:extLst>
              <a:ext uri="{FF2B5EF4-FFF2-40B4-BE49-F238E27FC236}">
                <a16:creationId xmlns:a16="http://schemas.microsoft.com/office/drawing/2014/main" id="{E60A8277-1F68-4FAE-86C1-257A451BFC34}"/>
              </a:ext>
            </a:extLst>
          </p:cNvPr>
          <p:cNvSpPr/>
          <p:nvPr/>
        </p:nvSpPr>
        <p:spPr>
          <a:xfrm>
            <a:off x="8670105" y="5328958"/>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0" name="下箭头 78">
            <a:extLst>
              <a:ext uri="{FF2B5EF4-FFF2-40B4-BE49-F238E27FC236}">
                <a16:creationId xmlns:a16="http://schemas.microsoft.com/office/drawing/2014/main" id="{B235E118-54FC-4C5F-96C6-69BB40702CF6}"/>
              </a:ext>
            </a:extLst>
          </p:cNvPr>
          <p:cNvSpPr/>
          <p:nvPr/>
        </p:nvSpPr>
        <p:spPr>
          <a:xfrm>
            <a:off x="3991710" y="529763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3" name="下箭头 78">
            <a:extLst>
              <a:ext uri="{FF2B5EF4-FFF2-40B4-BE49-F238E27FC236}">
                <a16:creationId xmlns:a16="http://schemas.microsoft.com/office/drawing/2014/main" id="{7DF0A84A-0354-445A-BFE7-E5A4454BF94F}"/>
              </a:ext>
            </a:extLst>
          </p:cNvPr>
          <p:cNvSpPr/>
          <p:nvPr/>
        </p:nvSpPr>
        <p:spPr>
          <a:xfrm>
            <a:off x="1071260" y="276907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下箭头 78">
            <a:extLst>
              <a:ext uri="{FF2B5EF4-FFF2-40B4-BE49-F238E27FC236}">
                <a16:creationId xmlns:a16="http://schemas.microsoft.com/office/drawing/2014/main" id="{D33ECBEA-05EC-4602-9838-EC220A1DF540}"/>
              </a:ext>
            </a:extLst>
          </p:cNvPr>
          <p:cNvSpPr/>
          <p:nvPr/>
        </p:nvSpPr>
        <p:spPr>
          <a:xfrm>
            <a:off x="1071260" y="510514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3CD4C0B-0DDB-4726-BC1F-C926D73576A6}"/>
              </a:ext>
            </a:extLst>
          </p:cNvPr>
          <p:cNvSpPr txBox="1"/>
          <p:nvPr/>
        </p:nvSpPr>
        <p:spPr>
          <a:xfrm>
            <a:off x="-13445" y="5730372"/>
            <a:ext cx="2524496" cy="70788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测试平台</a:t>
            </a:r>
            <a:endParaRPr lang="en-US" altLang="zh-CN" sz="2000" b="1" dirty="0">
              <a:solidFill>
                <a:schemeClr val="accent3">
                  <a:lumMod val="75000"/>
                </a:schemeClr>
              </a:solidFill>
              <a:latin typeface="+mj-ea"/>
              <a:ea typeface="+mj-ea"/>
            </a:endParaRPr>
          </a:p>
          <a:p>
            <a:pPr algn="ctr"/>
            <a:r>
              <a:rPr lang="zh-CN" altLang="en-US" sz="2000" b="1" dirty="0">
                <a:solidFill>
                  <a:schemeClr val="accent3">
                    <a:lumMod val="75000"/>
                  </a:schemeClr>
                </a:solidFill>
                <a:latin typeface="+mj-ea"/>
                <a:ea typeface="+mj-ea"/>
              </a:rPr>
              <a:t>搭建及验证</a:t>
            </a:r>
          </a:p>
        </p:txBody>
      </p:sp>
      <p:sp>
        <p:nvSpPr>
          <p:cNvPr id="2" name="文本框 1"/>
          <p:cNvSpPr txBox="1"/>
          <p:nvPr/>
        </p:nvSpPr>
        <p:spPr>
          <a:xfrm>
            <a:off x="2813010" y="1926715"/>
            <a:ext cx="5140365" cy="338554"/>
          </a:xfrm>
          <a:prstGeom prst="rect">
            <a:avLst/>
          </a:prstGeom>
          <a:noFill/>
        </p:spPr>
        <p:txBody>
          <a:bodyPr wrap="square" rtlCol="0">
            <a:spAutoFit/>
          </a:bodyPr>
          <a:lstStyle/>
          <a:p>
            <a:r>
              <a:rPr lang="zh-CN" altLang="en-US" sz="1600" dirty="0" smtClean="0">
                <a:solidFill>
                  <a:srgbClr val="173A5A"/>
                </a:solidFill>
                <a:latin typeface="微软雅黑" panose="020B0503020204020204" pitchFamily="34" charset="-122"/>
                <a:ea typeface="微软雅黑" panose="020B0503020204020204" pitchFamily="34" charset="-122"/>
              </a:rPr>
              <a:t>时钟模型，时延模型，架构设计。初始化参数</a:t>
            </a:r>
            <a:endParaRPr lang="zh-CN" altLang="en-US" sz="1600" dirty="0">
              <a:solidFill>
                <a:srgbClr val="173A5A"/>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14624" y="3895725"/>
            <a:ext cx="5955481" cy="830997"/>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进行时间戳修正，使得其满足大规模节点下的性能要求</a:t>
            </a:r>
            <a:endParaRPr lang="en-US" altLang="zh-CN" sz="1600" dirty="0">
              <a:solidFill>
                <a:srgbClr val="173A5A"/>
              </a:solidFill>
              <a:latin typeface="微软雅黑" panose="020B0503020204020204" pitchFamily="34" charset="-122"/>
              <a:ea typeface="微软雅黑" panose="020B0503020204020204" pitchFamily="34" charset="-122"/>
            </a:endParaRPr>
          </a:p>
          <a:p>
            <a:endParaRPr lang="en-US" altLang="zh-CN" sz="1600" dirty="0">
              <a:solidFill>
                <a:srgbClr val="173A5A"/>
              </a:solidFill>
              <a:latin typeface="微软雅黑" panose="020B0503020204020204" pitchFamily="34" charset="-122"/>
              <a:ea typeface="微软雅黑" panose="020B0503020204020204" pitchFamily="34" charset="-122"/>
            </a:endParaRPr>
          </a:p>
          <a:p>
            <a:r>
              <a:rPr lang="zh-CN" altLang="en-US" sz="1600" dirty="0">
                <a:solidFill>
                  <a:srgbClr val="173A5A"/>
                </a:solidFill>
                <a:latin typeface="微软雅黑" panose="020B0503020204020204" pitchFamily="34" charset="-122"/>
                <a:ea typeface="微软雅黑" panose="020B0503020204020204" pitchFamily="34" charset="-122"/>
              </a:rPr>
              <a:t>保证稳定性，避免故障</a:t>
            </a:r>
          </a:p>
        </p:txBody>
      </p:sp>
      <p:sp>
        <p:nvSpPr>
          <p:cNvPr id="34" name="矩形 33">
            <a:extLst>
              <a:ext uri="{FF2B5EF4-FFF2-40B4-BE49-F238E27FC236}">
                <a16:creationId xmlns:a16="http://schemas.microsoft.com/office/drawing/2014/main" id="{789D766A-9C34-4DEB-BF76-68C91BE43DDE}"/>
              </a:ext>
            </a:extLst>
          </p:cNvPr>
          <p:cNvSpPr/>
          <p:nvPr/>
        </p:nvSpPr>
        <p:spPr>
          <a:xfrm>
            <a:off x="2377711" y="5792548"/>
            <a:ext cx="8338919" cy="885953"/>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2813010" y="6084315"/>
            <a:ext cx="4578390" cy="338554"/>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仿真验证性能</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测试平台网络流量调度验证</a:t>
            </a:r>
          </a:p>
        </p:txBody>
      </p:sp>
    </p:spTree>
    <p:extLst>
      <p:ext uri="{BB962C8B-B14F-4D97-AF65-F5344CB8AC3E}">
        <p14:creationId xmlns:p14="http://schemas.microsoft.com/office/powerpoint/2010/main" val="31745472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14271</TotalTime>
  <Words>2454</Words>
  <Application>Microsoft Office PowerPoint</Application>
  <PresentationFormat>宽屏</PresentationFormat>
  <Paragraphs>246</Paragraphs>
  <Slides>21</Slides>
  <Notes>10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35" baseType="lpstr">
      <vt:lpstr>等线</vt:lpstr>
      <vt:lpstr>黑体</vt:lpstr>
      <vt:lpstr>宋体</vt:lpstr>
      <vt:lpstr>微软雅黑</vt:lpstr>
      <vt:lpstr>Arial</vt:lpstr>
      <vt:lpstr>Calibri</vt:lpstr>
      <vt:lpstr>Century Gothic</vt:lpstr>
      <vt:lpstr>Segoe UI</vt:lpstr>
      <vt:lpstr>Segoe UI Light</vt:lpstr>
      <vt:lpstr>Times New Roman</vt:lpstr>
      <vt:lpstr>Wingdings</vt:lpstr>
      <vt:lpstr>Office 主题​​</vt:lpstr>
      <vt:lpstr>1_OfficePLUS</vt:lpstr>
      <vt:lpstr>Equation.AxMath</vt:lpstr>
      <vt:lpstr>5G+TSN异构网络时钟同步算法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lenovo</cp:lastModifiedBy>
  <cp:revision>848</cp:revision>
  <dcterms:created xsi:type="dcterms:W3CDTF">2019-01-23T14:14:04Z</dcterms:created>
  <dcterms:modified xsi:type="dcterms:W3CDTF">2022-10-12T12:55:26Z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